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65"/>
  </p:notesMasterIdLst>
  <p:handoutMasterIdLst>
    <p:handoutMasterId r:id="rId66"/>
  </p:handoutMasterIdLst>
  <p:sldIdLst>
    <p:sldId id="256" r:id="rId2"/>
    <p:sldId id="302" r:id="rId3"/>
    <p:sldId id="300" r:id="rId4"/>
    <p:sldId id="303" r:id="rId5"/>
    <p:sldId id="288" r:id="rId6"/>
    <p:sldId id="323" r:id="rId7"/>
    <p:sldId id="326" r:id="rId8"/>
    <p:sldId id="292" r:id="rId9"/>
    <p:sldId id="294" r:id="rId10"/>
    <p:sldId id="295" r:id="rId11"/>
    <p:sldId id="307" r:id="rId12"/>
    <p:sldId id="306" r:id="rId13"/>
    <p:sldId id="324" r:id="rId14"/>
    <p:sldId id="296" r:id="rId15"/>
    <p:sldId id="327" r:id="rId16"/>
    <p:sldId id="309" r:id="rId17"/>
    <p:sldId id="298" r:id="rId18"/>
    <p:sldId id="299" r:id="rId19"/>
    <p:sldId id="310" r:id="rId20"/>
    <p:sldId id="322" r:id="rId21"/>
    <p:sldId id="312" r:id="rId22"/>
    <p:sldId id="314" r:id="rId23"/>
    <p:sldId id="315" r:id="rId24"/>
    <p:sldId id="316" r:id="rId25"/>
    <p:sldId id="317" r:id="rId26"/>
    <p:sldId id="325" r:id="rId27"/>
    <p:sldId id="313" r:id="rId28"/>
    <p:sldId id="338" r:id="rId29"/>
    <p:sldId id="358" r:id="rId30"/>
    <p:sldId id="328" r:id="rId31"/>
    <p:sldId id="329" r:id="rId32"/>
    <p:sldId id="330" r:id="rId33"/>
    <p:sldId id="331" r:id="rId34"/>
    <p:sldId id="332" r:id="rId35"/>
    <p:sldId id="333" r:id="rId36"/>
    <p:sldId id="339" r:id="rId37"/>
    <p:sldId id="340" r:id="rId38"/>
    <p:sldId id="341" r:id="rId39"/>
    <p:sldId id="342" r:id="rId40"/>
    <p:sldId id="343" r:id="rId41"/>
    <p:sldId id="344" r:id="rId42"/>
    <p:sldId id="335" r:id="rId43"/>
    <p:sldId id="350" r:id="rId44"/>
    <p:sldId id="345" r:id="rId45"/>
    <p:sldId id="351" r:id="rId46"/>
    <p:sldId id="353" r:id="rId47"/>
    <p:sldId id="352" r:id="rId48"/>
    <p:sldId id="354" r:id="rId49"/>
    <p:sldId id="355" r:id="rId50"/>
    <p:sldId id="356" r:id="rId51"/>
    <p:sldId id="357" r:id="rId52"/>
    <p:sldId id="359" r:id="rId53"/>
    <p:sldId id="360" r:id="rId54"/>
    <p:sldId id="361" r:id="rId55"/>
    <p:sldId id="362" r:id="rId56"/>
    <p:sldId id="363" r:id="rId57"/>
    <p:sldId id="364" r:id="rId58"/>
    <p:sldId id="337" r:id="rId59"/>
    <p:sldId id="346" r:id="rId60"/>
    <p:sldId id="347" r:id="rId61"/>
    <p:sldId id="348" r:id="rId62"/>
    <p:sldId id="349" r:id="rId63"/>
    <p:sldId id="336" r:id="rId64"/>
  </p:sldIdLst>
  <p:sldSz cx="9144000" cy="6858000" type="screen4x3"/>
  <p:notesSz cx="6858000" cy="9144000"/>
  <p:defaultTextStyle>
    <a:defPPr>
      <a:defRPr lang="en-US"/>
    </a:defPPr>
    <a:lvl1pPr algn="l" rtl="0" eaLnBrk="0" fontAlgn="base" hangingPunct="0">
      <a:lnSpc>
        <a:spcPct val="90000"/>
      </a:lnSpc>
      <a:spcBef>
        <a:spcPct val="30000"/>
      </a:spcBef>
      <a:spcAft>
        <a:spcPct val="0"/>
      </a:spcAft>
      <a:buChar char="•"/>
      <a:defRPr sz="1200" b="1" kern="1200">
        <a:solidFill>
          <a:schemeClr val="tx1"/>
        </a:solidFill>
        <a:latin typeface="Arial" charset="0"/>
        <a:ea typeface="+mn-ea"/>
        <a:cs typeface="+mn-cs"/>
      </a:defRPr>
    </a:lvl1pPr>
    <a:lvl2pPr marL="457200" algn="l" rtl="0" eaLnBrk="0" fontAlgn="base" hangingPunct="0">
      <a:lnSpc>
        <a:spcPct val="90000"/>
      </a:lnSpc>
      <a:spcBef>
        <a:spcPct val="30000"/>
      </a:spcBef>
      <a:spcAft>
        <a:spcPct val="0"/>
      </a:spcAft>
      <a:buChar char="•"/>
      <a:defRPr sz="1200" b="1" kern="1200">
        <a:solidFill>
          <a:schemeClr val="tx1"/>
        </a:solidFill>
        <a:latin typeface="Arial" charset="0"/>
        <a:ea typeface="+mn-ea"/>
        <a:cs typeface="+mn-cs"/>
      </a:defRPr>
    </a:lvl2pPr>
    <a:lvl3pPr marL="914400" algn="l" rtl="0" eaLnBrk="0" fontAlgn="base" hangingPunct="0">
      <a:lnSpc>
        <a:spcPct val="90000"/>
      </a:lnSpc>
      <a:spcBef>
        <a:spcPct val="30000"/>
      </a:spcBef>
      <a:spcAft>
        <a:spcPct val="0"/>
      </a:spcAft>
      <a:buChar char="•"/>
      <a:defRPr sz="1200" b="1" kern="1200">
        <a:solidFill>
          <a:schemeClr val="tx1"/>
        </a:solidFill>
        <a:latin typeface="Arial" charset="0"/>
        <a:ea typeface="+mn-ea"/>
        <a:cs typeface="+mn-cs"/>
      </a:defRPr>
    </a:lvl3pPr>
    <a:lvl4pPr marL="1371600" algn="l" rtl="0" eaLnBrk="0" fontAlgn="base" hangingPunct="0">
      <a:lnSpc>
        <a:spcPct val="90000"/>
      </a:lnSpc>
      <a:spcBef>
        <a:spcPct val="30000"/>
      </a:spcBef>
      <a:spcAft>
        <a:spcPct val="0"/>
      </a:spcAft>
      <a:buChar char="•"/>
      <a:defRPr sz="1200" b="1" kern="1200">
        <a:solidFill>
          <a:schemeClr val="tx1"/>
        </a:solidFill>
        <a:latin typeface="Arial" charset="0"/>
        <a:ea typeface="+mn-ea"/>
        <a:cs typeface="+mn-cs"/>
      </a:defRPr>
    </a:lvl4pPr>
    <a:lvl5pPr marL="1828800" algn="l" rtl="0" eaLnBrk="0" fontAlgn="base" hangingPunct="0">
      <a:lnSpc>
        <a:spcPct val="90000"/>
      </a:lnSpc>
      <a:spcBef>
        <a:spcPct val="30000"/>
      </a:spcBef>
      <a:spcAft>
        <a:spcPct val="0"/>
      </a:spcAft>
      <a:buChar char="•"/>
      <a:defRPr sz="1200" b="1" kern="1200">
        <a:solidFill>
          <a:schemeClr val="tx1"/>
        </a:solidFill>
        <a:latin typeface="Arial" charset="0"/>
        <a:ea typeface="+mn-ea"/>
        <a:cs typeface="+mn-cs"/>
      </a:defRPr>
    </a:lvl5pPr>
    <a:lvl6pPr marL="2286000" algn="l" defTabSz="914400" rtl="0" eaLnBrk="1" latinLnBrk="0" hangingPunct="1">
      <a:defRPr sz="1200" b="1" kern="1200">
        <a:solidFill>
          <a:schemeClr val="tx1"/>
        </a:solidFill>
        <a:latin typeface="Arial" charset="0"/>
        <a:ea typeface="+mn-ea"/>
        <a:cs typeface="+mn-cs"/>
      </a:defRPr>
    </a:lvl6pPr>
    <a:lvl7pPr marL="2743200" algn="l" defTabSz="914400" rtl="0" eaLnBrk="1" latinLnBrk="0" hangingPunct="1">
      <a:defRPr sz="1200" b="1" kern="1200">
        <a:solidFill>
          <a:schemeClr val="tx1"/>
        </a:solidFill>
        <a:latin typeface="Arial" charset="0"/>
        <a:ea typeface="+mn-ea"/>
        <a:cs typeface="+mn-cs"/>
      </a:defRPr>
    </a:lvl7pPr>
    <a:lvl8pPr marL="3200400" algn="l" defTabSz="914400" rtl="0" eaLnBrk="1" latinLnBrk="0" hangingPunct="1">
      <a:defRPr sz="1200" b="1" kern="1200">
        <a:solidFill>
          <a:schemeClr val="tx1"/>
        </a:solidFill>
        <a:latin typeface="Arial" charset="0"/>
        <a:ea typeface="+mn-ea"/>
        <a:cs typeface="+mn-cs"/>
      </a:defRPr>
    </a:lvl8pPr>
    <a:lvl9pPr marL="3657600" algn="l" defTabSz="914400" rtl="0" eaLnBrk="1" latinLnBrk="0" hangingPunct="1">
      <a:defRPr sz="12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173" autoAdjust="0"/>
    <p:restoredTop sz="90941" autoAdjust="0"/>
  </p:normalViewPr>
  <p:slideViewPr>
    <p:cSldViewPr>
      <p:cViewPr varScale="1">
        <p:scale>
          <a:sx n="73" d="100"/>
          <a:sy n="73" d="100"/>
        </p:scale>
        <p:origin x="-348" y="-102"/>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00" d="100"/>
        <a:sy n="100" d="100"/>
      </p:scale>
      <p:origin x="0" y="0"/>
    </p:cViewPr>
  </p:notesTextViewPr>
  <p:sorterViewPr>
    <p:cViewPr>
      <p:scale>
        <a:sx n="100" d="100"/>
        <a:sy n="100" d="100"/>
      </p:scale>
      <p:origin x="0" y="3662"/>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_rels/viewProps.xml.rels><?xml version="1.0" encoding="UTF-8" standalone="yes"?>
<Relationships xmlns="http://schemas.openxmlformats.org/package/2006/relationships"><Relationship Id="rId8" Type="http://schemas.openxmlformats.org/officeDocument/2006/relationships/slide" Target="slides/slide35.xml"/><Relationship Id="rId3" Type="http://schemas.openxmlformats.org/officeDocument/2006/relationships/slide" Target="slides/slide21.xml"/><Relationship Id="rId7" Type="http://schemas.openxmlformats.org/officeDocument/2006/relationships/slide" Target="slides/slide34.xml"/><Relationship Id="rId2" Type="http://schemas.openxmlformats.org/officeDocument/2006/relationships/slide" Target="slides/slide6.xml"/><Relationship Id="rId1" Type="http://schemas.openxmlformats.org/officeDocument/2006/relationships/slide" Target="slides/slide5.xml"/><Relationship Id="rId6" Type="http://schemas.openxmlformats.org/officeDocument/2006/relationships/slide" Target="slides/slide33.xml"/><Relationship Id="rId5" Type="http://schemas.openxmlformats.org/officeDocument/2006/relationships/slide" Target="slides/slide32.xml"/><Relationship Id="rId4" Type="http://schemas.openxmlformats.org/officeDocument/2006/relationships/slide" Target="slides/slide3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3789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vl1pPr>
          </a:lstStyle>
          <a:p>
            <a:pPr>
              <a:defRPr/>
            </a:pPr>
            <a:endParaRPr lang="en-US"/>
          </a:p>
        </p:txBody>
      </p:sp>
      <p:sp>
        <p:nvSpPr>
          <p:cNvPr id="3789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lvl1pPr>
          </a:lstStyle>
          <a:p>
            <a:pPr>
              <a:defRPr/>
            </a:pPr>
            <a:endParaRPr lang="en-US"/>
          </a:p>
        </p:txBody>
      </p:sp>
      <p:sp>
        <p:nvSpPr>
          <p:cNvPr id="3789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lvl1pPr>
          </a:lstStyle>
          <a:p>
            <a:pPr>
              <a:defRPr/>
            </a:pPr>
            <a:fld id="{7E914462-81DB-4D8E-9D5E-F393540CF40E}" type="slidenum">
              <a:rPr lang="en-US"/>
              <a:pPr>
                <a:defRPr/>
              </a:pPr>
              <a:t>‹nr.›</a:t>
            </a:fld>
            <a:endParaRPr lang="en-US"/>
          </a:p>
        </p:txBody>
      </p:sp>
    </p:spTree>
    <p:extLst>
      <p:ext uri="{BB962C8B-B14F-4D97-AF65-F5344CB8AC3E}">
        <p14:creationId xmlns:p14="http://schemas.microsoft.com/office/powerpoint/2010/main" xmlns="" val="14410172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C74E6D2-4605-4F38-AF17-18CF8F347503}" type="datetimeFigureOut">
              <a:rPr lang="nl-NL"/>
              <a:pPr>
                <a:defRPr/>
              </a:pPr>
              <a:t>26-8-2014</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nl-NL" noProof="0" smtClean="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noProof="0" smtClean="0"/>
              <a:t>Klik om de modelstijlen te bewerken</a:t>
            </a:r>
          </a:p>
          <a:p>
            <a:pPr lvl="1"/>
            <a:r>
              <a:rPr lang="nl-NL" noProof="0" smtClean="0"/>
              <a:t>Tweede niveau</a:t>
            </a:r>
          </a:p>
          <a:p>
            <a:pPr lvl="2"/>
            <a:r>
              <a:rPr lang="nl-NL" noProof="0" smtClean="0"/>
              <a:t>Derde niveau</a:t>
            </a:r>
          </a:p>
          <a:p>
            <a:pPr lvl="3"/>
            <a:r>
              <a:rPr lang="nl-NL" noProof="0" smtClean="0"/>
              <a:t>Vierde niveau</a:t>
            </a:r>
          </a:p>
          <a:p>
            <a:pPr lvl="4"/>
            <a:r>
              <a:rPr lang="nl-NL" noProof="0" smtClean="0"/>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4885D4EF-E34C-4AE1-A48A-3158D7EFE9BF}" type="slidenum">
              <a:rPr lang="nl-NL"/>
              <a:pPr>
                <a:defRPr/>
              </a:pPr>
              <a:t>‹nr.›</a:t>
            </a:fld>
            <a:endParaRPr lang="nl-NL"/>
          </a:p>
        </p:txBody>
      </p:sp>
    </p:spTree>
    <p:extLst>
      <p:ext uri="{BB962C8B-B14F-4D97-AF65-F5344CB8AC3E}">
        <p14:creationId xmlns:p14="http://schemas.microsoft.com/office/powerpoint/2010/main" xmlns="" val="267038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6144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61427CE4-782E-4348-A6D0-81A18C4031C5}" type="slidenum">
              <a:rPr lang="nl-NL" smtClean="0"/>
              <a:pPr/>
              <a:t>1</a:t>
            </a:fld>
            <a:endParaRPr lang="nl-NL"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3BF19E90-9744-4445-BF76-082906276A2F}" type="slidenum">
              <a:rPr lang="nl-NL" smtClean="0"/>
              <a:pPr/>
              <a:t>10</a:t>
            </a:fld>
            <a:endParaRPr lang="nl-NL"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168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7168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95F66C1D-459A-4D2D-A2C8-42DFA7674DEA}" type="slidenum">
              <a:rPr lang="nl-NL" smtClean="0"/>
              <a:pPr/>
              <a:t>11</a:t>
            </a:fld>
            <a:endParaRPr lang="nl-NL"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7270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93922B5C-873F-49D2-8A11-8CF728CFE042}" type="slidenum">
              <a:rPr lang="nl-NL" smtClean="0"/>
              <a:pPr/>
              <a:t>12</a:t>
            </a:fld>
            <a:endParaRPr lang="nl-NL"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7373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BB4A3450-7EF6-4006-83E6-F0DF97D3C2C9}" type="slidenum">
              <a:rPr lang="nl-NL" smtClean="0"/>
              <a:pPr/>
              <a:t>14</a:t>
            </a:fld>
            <a:endParaRPr lang="nl-NL"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7475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DDC1CF86-9A9C-4E86-9668-2087FE3D44A7}" type="slidenum">
              <a:rPr lang="nl-NL" smtClean="0"/>
              <a:pPr/>
              <a:t>15</a:t>
            </a:fld>
            <a:endParaRPr lang="nl-NL"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7578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065F2141-E3B1-464C-9941-F6AB6D0B947E}" type="slidenum">
              <a:rPr lang="nl-NL" smtClean="0"/>
              <a:pPr/>
              <a:t>16</a:t>
            </a:fld>
            <a:endParaRPr lang="nl-NL"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0743E574-03E0-4BC4-A448-67EF4BFC73F9}" type="slidenum">
              <a:rPr lang="nl-NL" smtClean="0">
                <a:latin typeface="Times New Roman" charset="0"/>
              </a:rPr>
              <a:pPr/>
              <a:t>17</a:t>
            </a:fld>
            <a:endParaRPr lang="nl-NL" smtClean="0">
              <a:latin typeface="Times New Roman" charset="0"/>
            </a:endParaRPr>
          </a:p>
        </p:txBody>
      </p:sp>
      <p:sp>
        <p:nvSpPr>
          <p:cNvPr id="768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6804"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nl-NL" smtClean="0">
              <a:latin typeface="Times New Roman"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0E44B69D-5462-4B54-BD68-80D92528EDE2}" type="slidenum">
              <a:rPr lang="nl-NL" smtClean="0">
                <a:latin typeface="Times New Roman" charset="0"/>
              </a:rPr>
              <a:pPr/>
              <a:t>18</a:t>
            </a:fld>
            <a:endParaRPr lang="nl-NL" smtClean="0">
              <a:latin typeface="Times New Roman" charset="0"/>
            </a:endParaRPr>
          </a:p>
        </p:txBody>
      </p:sp>
      <p:sp>
        <p:nvSpPr>
          <p:cNvPr id="778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7828"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nl-NL" smtClean="0">
              <a:latin typeface="Times New Roman"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0BB48CEE-C0D6-49A2-BE4E-EA93D5B2F1FE}" type="slidenum">
              <a:rPr lang="nl-NL" smtClean="0">
                <a:latin typeface="Times New Roman" charset="0"/>
              </a:rPr>
              <a:pPr/>
              <a:t>19</a:t>
            </a:fld>
            <a:endParaRPr lang="nl-NL" smtClean="0">
              <a:latin typeface="Times New Roman" charset="0"/>
            </a:endParaRPr>
          </a:p>
        </p:txBody>
      </p:sp>
      <p:sp>
        <p:nvSpPr>
          <p:cNvPr id="788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8852"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nl-NL" smtClean="0">
              <a:latin typeface="Times New Roman"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CB10FE4C-3ACF-474D-8EEB-E8D053F32DFB}" type="slidenum">
              <a:rPr lang="nl-NL" smtClean="0">
                <a:latin typeface="Times New Roman" charset="0"/>
              </a:rPr>
              <a:pPr/>
              <a:t>20</a:t>
            </a:fld>
            <a:endParaRPr lang="nl-NL" smtClean="0">
              <a:latin typeface="Times New Roman" charset="0"/>
            </a:endParaRPr>
          </a:p>
        </p:txBody>
      </p:sp>
      <p:sp>
        <p:nvSpPr>
          <p:cNvPr id="798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9876"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nl-NL" smtClean="0">
              <a:latin typeface="Times New Roman"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6246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0DD387B4-3F9B-4322-97AD-4E32998EA5AC}" type="slidenum">
              <a:rPr lang="nl-NL" smtClean="0"/>
              <a:pPr/>
              <a:t>2</a:t>
            </a:fld>
            <a:endParaRPr lang="nl-NL"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089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8090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1FA3E476-95FF-4DF1-967D-7F56C4F57DDA}" type="slidenum">
              <a:rPr lang="nl-NL" smtClean="0"/>
              <a:pPr/>
              <a:t>21</a:t>
            </a:fld>
            <a:endParaRPr lang="nl-NL"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192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8192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705B156D-330E-43F9-814A-770B34ADC97D}" type="slidenum">
              <a:rPr lang="nl-NL" smtClean="0"/>
              <a:pPr/>
              <a:t>22</a:t>
            </a:fld>
            <a:endParaRPr lang="nl-NL"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8294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D1273512-E68B-4ED1-9ECD-1E6C2F9D9EA5}" type="slidenum">
              <a:rPr lang="nl-NL" smtClean="0"/>
              <a:pPr/>
              <a:t>23</a:t>
            </a:fld>
            <a:endParaRPr lang="nl-NL"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397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8397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277F5184-8CA8-474F-A602-AE7B7BD30EA7}" type="slidenum">
              <a:rPr lang="nl-NL" smtClean="0"/>
              <a:pPr/>
              <a:t>24</a:t>
            </a:fld>
            <a:endParaRPr lang="nl-NL"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8499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E6A42361-F45E-4013-9256-A7EAD400EB0C}" type="slidenum">
              <a:rPr lang="nl-NL" smtClean="0"/>
              <a:pPr/>
              <a:t>25</a:t>
            </a:fld>
            <a:endParaRPr lang="nl-NL"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758CF6FB-0639-4757-A5D5-26AE7BD19759}" type="slidenum">
              <a:rPr lang="en-GB" smtClean="0"/>
              <a:pPr/>
              <a:t>26</a:t>
            </a:fld>
            <a:endParaRPr lang="en-GB" smtClean="0"/>
          </a:p>
        </p:txBody>
      </p:sp>
      <p:sp>
        <p:nvSpPr>
          <p:cNvPr id="8601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6020"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nl-NL"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2D1031CC-B8C2-42F0-BF03-7C59AF17B4C6}" type="slidenum">
              <a:rPr lang="nl-NL" smtClean="0">
                <a:latin typeface="Times New Roman" charset="0"/>
              </a:rPr>
              <a:pPr/>
              <a:t>27</a:t>
            </a:fld>
            <a:endParaRPr lang="nl-NL" smtClean="0">
              <a:latin typeface="Times New Roman" charset="0"/>
            </a:endParaRPr>
          </a:p>
        </p:txBody>
      </p:sp>
      <p:sp>
        <p:nvSpPr>
          <p:cNvPr id="870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7044"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nl-NL" smtClean="0">
              <a:latin typeface="Times New Roman"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806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8806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42E39D71-B37E-41F9-8638-E325B0C57372}" type="slidenum">
              <a:rPr lang="nl-NL" smtClean="0"/>
              <a:pPr/>
              <a:t>29</a:t>
            </a:fld>
            <a:endParaRPr lang="nl-NL"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909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8909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D98A584B-8FFD-4D5E-8003-51B511A9D7EF}" type="slidenum">
              <a:rPr lang="nl-NL" smtClean="0"/>
              <a:pPr/>
              <a:t>31</a:t>
            </a:fld>
            <a:endParaRPr lang="nl-NL"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9011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9011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0A5475C7-D26E-4DD0-9640-D1896E18652C}" type="slidenum">
              <a:rPr lang="nl-NL" smtClean="0"/>
              <a:pPr/>
              <a:t>37</a:t>
            </a:fld>
            <a:endParaRPr lang="nl-NL"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8FF0BF90-997D-4436-A155-07E5AAFCA92C}" type="slidenum">
              <a:rPr lang="nl-NL" smtClean="0"/>
              <a:pPr/>
              <a:t>3</a:t>
            </a:fld>
            <a:endParaRPr lang="nl-NL"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9113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9114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455AA6F2-EAC7-491D-932E-4AC1DD4E9B0A}" type="slidenum">
              <a:rPr lang="nl-NL" smtClean="0"/>
              <a:pPr/>
              <a:t>38</a:t>
            </a:fld>
            <a:endParaRPr lang="nl-NL"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9216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9216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5DE4DD2E-D869-46D3-B5CB-D022FD529239}" type="slidenum">
              <a:rPr lang="nl-NL" smtClean="0"/>
              <a:pPr/>
              <a:t>39</a:t>
            </a:fld>
            <a:endParaRPr lang="nl-NL"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9318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9318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09F85B84-D4E0-4ED3-85A4-17B9D40C5956}" type="slidenum">
              <a:rPr lang="nl-NL" smtClean="0"/>
              <a:pPr/>
              <a:t>40</a:t>
            </a:fld>
            <a:endParaRPr lang="nl-NL"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9421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9421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F30F32F1-CF02-4019-AB4E-D6A9162F1181}" type="slidenum">
              <a:rPr lang="nl-NL" smtClean="0"/>
              <a:pPr/>
              <a:t>41</a:t>
            </a:fld>
            <a:endParaRPr lang="nl-NL"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9523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9523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51289912-5301-4453-B94F-3851C3C6C9D0}" type="slidenum">
              <a:rPr lang="nl-NL" smtClean="0"/>
              <a:pPr/>
              <a:t>42</a:t>
            </a:fld>
            <a:endParaRPr lang="nl-NL"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9625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9626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147F6B55-876E-450C-AC6D-9EC65315A0A8}" type="slidenum">
              <a:rPr lang="nl-NL" smtClean="0"/>
              <a:pPr/>
              <a:t>43</a:t>
            </a:fld>
            <a:endParaRPr lang="nl-NL"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9728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9728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52A56128-7CA7-4037-8087-962179D8C15D}" type="slidenum">
              <a:rPr lang="nl-NL" smtClean="0"/>
              <a:pPr/>
              <a:t>44</a:t>
            </a:fld>
            <a:endParaRPr lang="nl-NL"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9830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7242A307-0F57-4264-9C14-D2856100460D}" type="slidenum">
              <a:rPr lang="nl-NL" smtClean="0"/>
              <a:pPr/>
              <a:t>45</a:t>
            </a:fld>
            <a:endParaRPr lang="nl-NL"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EAC411FC-50D8-4018-87E0-A994D14D3B92}" type="slidenum">
              <a:rPr lang="nl-NL" smtClean="0">
                <a:latin typeface="Times New Roman" charset="0"/>
              </a:rPr>
              <a:pPr/>
              <a:t>46</a:t>
            </a:fld>
            <a:endParaRPr lang="nl-NL" smtClean="0">
              <a:latin typeface="Times New Roman" charset="0"/>
            </a:endParaRPr>
          </a:p>
        </p:txBody>
      </p:sp>
      <p:sp>
        <p:nvSpPr>
          <p:cNvPr id="993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99332"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nl-NL" smtClean="0">
              <a:latin typeface="Times New Roman"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B7307E1F-E85D-4B23-B197-140D157DF013}" type="slidenum">
              <a:rPr lang="nl-NL" smtClean="0">
                <a:latin typeface="Times New Roman" charset="0"/>
              </a:rPr>
              <a:pPr/>
              <a:t>47</a:t>
            </a:fld>
            <a:endParaRPr lang="nl-NL" smtClean="0">
              <a:latin typeface="Times New Roman" charset="0"/>
            </a:endParaRPr>
          </a:p>
        </p:txBody>
      </p:sp>
      <p:sp>
        <p:nvSpPr>
          <p:cNvPr id="10035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0356"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nl-NL" smtClean="0">
              <a:latin typeface="Times New Roman"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286612DA-9E28-4D2D-BF9A-20C2D2FA5FE8}" type="slidenum">
              <a:rPr lang="nl-NL" smtClean="0"/>
              <a:pPr/>
              <a:t>4</a:t>
            </a:fld>
            <a:endParaRPr lang="nl-NL"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49BB8483-6E4B-4B8A-89BF-7D911866F85A}" type="slidenum">
              <a:rPr lang="nl-NL" smtClean="0">
                <a:latin typeface="Times New Roman" charset="0"/>
              </a:rPr>
              <a:pPr/>
              <a:t>48</a:t>
            </a:fld>
            <a:endParaRPr lang="nl-NL" smtClean="0">
              <a:latin typeface="Times New Roman" charset="0"/>
            </a:endParaRPr>
          </a:p>
        </p:txBody>
      </p:sp>
      <p:sp>
        <p:nvSpPr>
          <p:cNvPr id="1013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1380"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nl-NL" smtClean="0">
              <a:latin typeface="Times New Roman"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EDF6C319-915B-4499-9C59-04C4A2BD1AD8}" type="slidenum">
              <a:rPr lang="nl-NL" smtClean="0">
                <a:latin typeface="Times New Roman" charset="0"/>
              </a:rPr>
              <a:pPr/>
              <a:t>49</a:t>
            </a:fld>
            <a:endParaRPr lang="nl-NL" smtClean="0">
              <a:latin typeface="Times New Roman" charset="0"/>
            </a:endParaRPr>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2404"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nl-NL" smtClean="0">
              <a:latin typeface="Times New Roman"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342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10342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147335B8-C44B-4F68-8F5D-6E5025078CDB}" type="slidenum">
              <a:rPr lang="nl-NL" smtClean="0"/>
              <a:pPr/>
              <a:t>50</a:t>
            </a:fld>
            <a:endParaRPr lang="nl-NL"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445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10445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EB394158-4542-43D4-B280-B01977598180}" type="slidenum">
              <a:rPr lang="nl-NL" smtClean="0"/>
              <a:pPr/>
              <a:t>51</a:t>
            </a:fld>
            <a:endParaRPr lang="nl-NL"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445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10445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EB394158-4542-43D4-B280-B01977598180}" type="slidenum">
              <a:rPr lang="nl-NL" smtClean="0"/>
              <a:pPr/>
              <a:t>52</a:t>
            </a:fld>
            <a:endParaRPr lang="nl-NL"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445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10445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EB394158-4542-43D4-B280-B01977598180}" type="slidenum">
              <a:rPr lang="nl-NL" smtClean="0"/>
              <a:pPr/>
              <a:t>53</a:t>
            </a:fld>
            <a:endParaRPr lang="nl-NL"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445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10445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EB394158-4542-43D4-B280-B01977598180}" type="slidenum">
              <a:rPr lang="nl-NL" smtClean="0"/>
              <a:pPr/>
              <a:t>54</a:t>
            </a:fld>
            <a:endParaRPr lang="nl-NL"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445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10445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EB394158-4542-43D4-B280-B01977598180}" type="slidenum">
              <a:rPr lang="nl-NL" smtClean="0"/>
              <a:pPr/>
              <a:t>55</a:t>
            </a:fld>
            <a:endParaRPr lang="nl-NL"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547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10547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96E66C77-BC48-40F4-B1BA-E0ABCDB306E7}" type="slidenum">
              <a:rPr lang="nl-NL" smtClean="0"/>
              <a:pPr/>
              <a:t>57</a:t>
            </a:fld>
            <a:endParaRPr lang="nl-NL"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547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10547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96E66C77-BC48-40F4-B1BA-E0ABCDB306E7}" type="slidenum">
              <a:rPr lang="nl-NL" smtClean="0"/>
              <a:pPr/>
              <a:t>59</a:t>
            </a:fld>
            <a:endParaRPr lang="nl-NL"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B6E5587B-7CED-4D43-AC33-95E97BAA5DC3}" type="slidenum">
              <a:rPr lang="nl-NL" smtClean="0"/>
              <a:pPr/>
              <a:t>5</a:t>
            </a:fld>
            <a:endParaRPr lang="nl-NL"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649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10650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F5C28261-33D0-4761-9290-B13E7EEA7FAF}" type="slidenum">
              <a:rPr lang="nl-NL" smtClean="0"/>
              <a:pPr/>
              <a:t>60</a:t>
            </a:fld>
            <a:endParaRPr lang="nl-NL"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752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10752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099328A4-1662-49B8-B6C4-93AF8DE92292}" type="slidenum">
              <a:rPr lang="nl-NL" smtClean="0"/>
              <a:pPr/>
              <a:t>61</a:t>
            </a:fld>
            <a:endParaRPr lang="nl-NL"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854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10854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A88A5529-19F4-4AF6-BFEB-36EA1F747DD1}" type="slidenum">
              <a:rPr lang="nl-NL" smtClean="0"/>
              <a:pPr/>
              <a:t>62</a:t>
            </a:fld>
            <a:endParaRPr lang="nl-NL"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957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10957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F7EAD289-C628-4A20-A4F2-0CA032E183BB}" type="slidenum">
              <a:rPr lang="nl-NL" smtClean="0"/>
              <a:pPr/>
              <a:t>63</a:t>
            </a:fld>
            <a:endParaRPr lang="nl-NL"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66564"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r"/>
            <a:fld id="{B72A0F41-75ED-4240-B32A-E885C3F36A92}" type="slidenum">
              <a:rPr lang="nl-NL"/>
              <a:pPr algn="r"/>
              <a:t>6</a:t>
            </a:fld>
            <a:endParaRPr lang="nl-N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0643268D-A898-4B44-8BAD-259A93E618FF}" type="slidenum">
              <a:rPr lang="nl-NL" smtClean="0"/>
              <a:pPr/>
              <a:t>7</a:t>
            </a:fld>
            <a:endParaRPr lang="nl-NL"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B4A6BE1A-A175-4282-BB5B-7CE019DEB45E}" type="slidenum">
              <a:rPr lang="nl-NL" smtClean="0"/>
              <a:pPr/>
              <a:t>8</a:t>
            </a:fld>
            <a:endParaRPr lang="nl-NL"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CA"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EF7038C5-314E-4A96-8ACE-403A4A773E70}" type="slidenum">
              <a:rPr lang="nl-NL" smtClean="0"/>
              <a:pPr/>
              <a:t>9</a:t>
            </a:fld>
            <a:endParaRPr lang="nl-NL"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nl-NL" smtClean="0"/>
              <a:t>Klik om het opmaakprofiel van de modelondertitel te bewerken</a:t>
            </a:r>
            <a:endParaRPr lang="nl-NL"/>
          </a:p>
        </p:txBody>
      </p:sp>
    </p:spTree>
    <p:extLst>
      <p:ext uri="{BB962C8B-B14F-4D97-AF65-F5344CB8AC3E}">
        <p14:creationId xmlns:p14="http://schemas.microsoft.com/office/powerpoint/2010/main" xmlns="" val="3380700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xmlns="" val="4259730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818313" y="482600"/>
            <a:ext cx="2246312" cy="2897188"/>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79375" y="482600"/>
            <a:ext cx="6586538" cy="2897188"/>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xmlns="" val="1517165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xmlns="" val="1459676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Tree>
    <p:extLst>
      <p:ext uri="{BB962C8B-B14F-4D97-AF65-F5344CB8AC3E}">
        <p14:creationId xmlns:p14="http://schemas.microsoft.com/office/powerpoint/2010/main" xmlns="" val="528928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504825" y="1785938"/>
            <a:ext cx="3994150" cy="159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51375" y="1785938"/>
            <a:ext cx="3994150" cy="159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xmlns="" val="2816261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xmlns="" val="4080777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Tree>
    <p:extLst>
      <p:ext uri="{BB962C8B-B14F-4D97-AF65-F5344CB8AC3E}">
        <p14:creationId xmlns:p14="http://schemas.microsoft.com/office/powerpoint/2010/main" xmlns="" val="3195382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408971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Tree>
    <p:extLst>
      <p:ext uri="{BB962C8B-B14F-4D97-AF65-F5344CB8AC3E}">
        <p14:creationId xmlns:p14="http://schemas.microsoft.com/office/powerpoint/2010/main" xmlns="" val="812644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Tree>
    <p:extLst>
      <p:ext uri="{BB962C8B-B14F-4D97-AF65-F5344CB8AC3E}">
        <p14:creationId xmlns:p14="http://schemas.microsoft.com/office/powerpoint/2010/main" xmlns="" val="660589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9375" y="482600"/>
            <a:ext cx="8985250" cy="409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vert="horz" wrap="square" lIns="100012" tIns="46038" rIns="100012" bIns="46038" numCol="1" anchor="t" anchorCtr="0" compatLnSpc="1">
            <a:prstTxWarp prst="textNoShape">
              <a:avLst/>
            </a:prstTxWarp>
            <a:spAutoFit/>
          </a:bodyPr>
          <a:lstStyle/>
          <a:p>
            <a:pPr lvl="0"/>
            <a:r>
              <a:rPr lang="en-US" smtClean="0"/>
              <a:t>SLIDE TITLE</a:t>
            </a:r>
          </a:p>
        </p:txBody>
      </p:sp>
      <p:sp>
        <p:nvSpPr>
          <p:cNvPr id="1027" name="Rectangle 3"/>
          <p:cNvSpPr>
            <a:spLocks noGrp="1" noChangeArrowheads="1"/>
          </p:cNvSpPr>
          <p:nvPr>
            <p:ph type="body" idx="1"/>
          </p:nvPr>
        </p:nvSpPr>
        <p:spPr bwMode="auto">
          <a:xfrm>
            <a:off x="504825" y="1785938"/>
            <a:ext cx="8140700" cy="1593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vert="horz" wrap="square" lIns="100012" tIns="46038" rIns="100012" bIns="46038" numCol="1" anchor="t" anchorCtr="0" compatLnSpc="1">
            <a:prstTxWarp prst="textNoShape">
              <a:avLst/>
            </a:prstTxWarp>
            <a:spAutoFit/>
          </a:bodyPr>
          <a:lstStyle/>
          <a:p>
            <a:pPr lvl="0"/>
            <a:r>
              <a:rPr lang="en-US" smtClean="0"/>
              <a:t>Body text</a:t>
            </a:r>
          </a:p>
          <a:p>
            <a:pPr lvl="1"/>
            <a:r>
              <a:rPr lang="en-US" smtClean="0"/>
              <a:t>First level</a:t>
            </a:r>
          </a:p>
          <a:p>
            <a:pPr lvl="2"/>
            <a:r>
              <a:rPr lang="en-US" smtClean="0"/>
              <a:t>second level</a:t>
            </a:r>
          </a:p>
          <a:p>
            <a:pPr lvl="3"/>
            <a:r>
              <a:rPr lang="en-US" smtClean="0"/>
              <a:t>third level</a:t>
            </a:r>
          </a:p>
          <a:p>
            <a:pPr lvl="4"/>
            <a:r>
              <a:rPr lang="en-US" smtClean="0"/>
              <a:t>Quotation level</a:t>
            </a:r>
          </a:p>
        </p:txBody>
      </p:sp>
      <p:sp>
        <p:nvSpPr>
          <p:cNvPr id="1028" name="Rectangle 5"/>
          <p:cNvSpPr>
            <a:spLocks noChangeArrowheads="1"/>
          </p:cNvSpPr>
          <p:nvPr/>
        </p:nvSpPr>
        <p:spPr bwMode="auto">
          <a:xfrm>
            <a:off x="8783638" y="6665913"/>
            <a:ext cx="333375" cy="152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0" tIns="0" rIns="0" bIns="0" anchor="b">
            <a:spAutoFit/>
          </a:bodyPr>
          <a:lstStyle/>
          <a:p>
            <a:pPr algn="ctr" defTabSz="887413">
              <a:lnSpc>
                <a:spcPct val="100000"/>
              </a:lnSpc>
              <a:spcBef>
                <a:spcPct val="0"/>
              </a:spcBef>
              <a:buFontTx/>
              <a:buNone/>
            </a:pPr>
            <a:r>
              <a:rPr lang="en-US" sz="1000"/>
              <a:t>-</a:t>
            </a:r>
            <a:fld id="{EE6F7192-9536-46B4-BE9A-6F565DDF8F4B}" type="slidenum">
              <a:rPr lang="en-US" sz="1000"/>
              <a:pPr algn="ctr" defTabSz="887413">
                <a:lnSpc>
                  <a:spcPct val="100000"/>
                </a:lnSpc>
                <a:spcBef>
                  <a:spcPct val="0"/>
                </a:spcBef>
                <a:buFontTx/>
                <a:buNone/>
              </a:pPr>
              <a:t>‹nr.›</a:t>
            </a:fld>
            <a:r>
              <a:rPr lang="en-US" sz="1000"/>
              <a:t>-</a:t>
            </a:r>
          </a:p>
        </p:txBody>
      </p:sp>
      <p:sp>
        <p:nvSpPr>
          <p:cNvPr id="1029" name="Rectangle 6"/>
          <p:cNvSpPr>
            <a:spLocks noChangeArrowheads="1"/>
          </p:cNvSpPr>
          <p:nvPr/>
        </p:nvSpPr>
        <p:spPr bwMode="auto">
          <a:xfrm>
            <a:off x="3175" y="6702425"/>
            <a:ext cx="184150" cy="106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2075" tIns="0" rIns="92075" bIns="0" anchor="b">
            <a:spAutoFit/>
          </a:bodyPr>
          <a:lstStyle/>
          <a:p>
            <a:pPr defTabSz="887413">
              <a:lnSpc>
                <a:spcPct val="100000"/>
              </a:lnSpc>
              <a:spcBef>
                <a:spcPct val="0"/>
              </a:spcBef>
              <a:buFontTx/>
              <a:buNone/>
            </a:pPr>
            <a:endParaRPr lang="en-GB" sz="700" b="0"/>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rtl="0" eaLnBrk="0" fontAlgn="base" hangingPunct="0">
        <a:lnSpc>
          <a:spcPct val="95000"/>
        </a:lnSpc>
        <a:spcBef>
          <a:spcPct val="0"/>
        </a:spcBef>
        <a:spcAft>
          <a:spcPct val="0"/>
        </a:spcAft>
        <a:defRPr sz="2200" b="1">
          <a:solidFill>
            <a:schemeClr val="tx2"/>
          </a:solidFill>
          <a:latin typeface="+mj-lt"/>
          <a:ea typeface="+mj-ea"/>
          <a:cs typeface="+mj-cs"/>
        </a:defRPr>
      </a:lvl1pPr>
      <a:lvl2pPr algn="ctr" rtl="0" eaLnBrk="0" fontAlgn="base" hangingPunct="0">
        <a:lnSpc>
          <a:spcPct val="95000"/>
        </a:lnSpc>
        <a:spcBef>
          <a:spcPct val="0"/>
        </a:spcBef>
        <a:spcAft>
          <a:spcPct val="0"/>
        </a:spcAft>
        <a:defRPr sz="2200" b="1">
          <a:solidFill>
            <a:schemeClr val="tx2"/>
          </a:solidFill>
          <a:latin typeface="Arial" charset="0"/>
        </a:defRPr>
      </a:lvl2pPr>
      <a:lvl3pPr algn="ctr" rtl="0" eaLnBrk="0" fontAlgn="base" hangingPunct="0">
        <a:lnSpc>
          <a:spcPct val="95000"/>
        </a:lnSpc>
        <a:spcBef>
          <a:spcPct val="0"/>
        </a:spcBef>
        <a:spcAft>
          <a:spcPct val="0"/>
        </a:spcAft>
        <a:defRPr sz="2200" b="1">
          <a:solidFill>
            <a:schemeClr val="tx2"/>
          </a:solidFill>
          <a:latin typeface="Arial" charset="0"/>
        </a:defRPr>
      </a:lvl3pPr>
      <a:lvl4pPr algn="ctr" rtl="0" eaLnBrk="0" fontAlgn="base" hangingPunct="0">
        <a:lnSpc>
          <a:spcPct val="95000"/>
        </a:lnSpc>
        <a:spcBef>
          <a:spcPct val="0"/>
        </a:spcBef>
        <a:spcAft>
          <a:spcPct val="0"/>
        </a:spcAft>
        <a:defRPr sz="2200" b="1">
          <a:solidFill>
            <a:schemeClr val="tx2"/>
          </a:solidFill>
          <a:latin typeface="Arial" charset="0"/>
        </a:defRPr>
      </a:lvl4pPr>
      <a:lvl5pPr algn="ctr" rtl="0" eaLnBrk="0" fontAlgn="base" hangingPunct="0">
        <a:lnSpc>
          <a:spcPct val="95000"/>
        </a:lnSpc>
        <a:spcBef>
          <a:spcPct val="0"/>
        </a:spcBef>
        <a:spcAft>
          <a:spcPct val="0"/>
        </a:spcAft>
        <a:defRPr sz="2200" b="1">
          <a:solidFill>
            <a:schemeClr val="tx2"/>
          </a:solidFill>
          <a:latin typeface="Arial" charset="0"/>
        </a:defRPr>
      </a:lvl5pPr>
      <a:lvl6pPr marL="457200" algn="ctr" rtl="0" eaLnBrk="0" fontAlgn="base" hangingPunct="0">
        <a:lnSpc>
          <a:spcPct val="95000"/>
        </a:lnSpc>
        <a:spcBef>
          <a:spcPct val="0"/>
        </a:spcBef>
        <a:spcAft>
          <a:spcPct val="0"/>
        </a:spcAft>
        <a:defRPr sz="2200" b="1">
          <a:solidFill>
            <a:schemeClr val="tx2"/>
          </a:solidFill>
          <a:latin typeface="Arial" charset="0"/>
        </a:defRPr>
      </a:lvl6pPr>
      <a:lvl7pPr marL="914400" algn="ctr" rtl="0" eaLnBrk="0" fontAlgn="base" hangingPunct="0">
        <a:lnSpc>
          <a:spcPct val="95000"/>
        </a:lnSpc>
        <a:spcBef>
          <a:spcPct val="0"/>
        </a:spcBef>
        <a:spcAft>
          <a:spcPct val="0"/>
        </a:spcAft>
        <a:defRPr sz="2200" b="1">
          <a:solidFill>
            <a:schemeClr val="tx2"/>
          </a:solidFill>
          <a:latin typeface="Arial" charset="0"/>
        </a:defRPr>
      </a:lvl7pPr>
      <a:lvl8pPr marL="1371600" algn="ctr" rtl="0" eaLnBrk="0" fontAlgn="base" hangingPunct="0">
        <a:lnSpc>
          <a:spcPct val="95000"/>
        </a:lnSpc>
        <a:spcBef>
          <a:spcPct val="0"/>
        </a:spcBef>
        <a:spcAft>
          <a:spcPct val="0"/>
        </a:spcAft>
        <a:defRPr sz="2200" b="1">
          <a:solidFill>
            <a:schemeClr val="tx2"/>
          </a:solidFill>
          <a:latin typeface="Arial" charset="0"/>
        </a:defRPr>
      </a:lvl8pPr>
      <a:lvl9pPr marL="1828800" algn="ctr" rtl="0" eaLnBrk="0" fontAlgn="base" hangingPunct="0">
        <a:lnSpc>
          <a:spcPct val="95000"/>
        </a:lnSpc>
        <a:spcBef>
          <a:spcPct val="0"/>
        </a:spcBef>
        <a:spcAft>
          <a:spcPct val="0"/>
        </a:spcAft>
        <a:defRPr sz="2200" b="1">
          <a:solidFill>
            <a:schemeClr val="tx2"/>
          </a:solidFill>
          <a:latin typeface="Arial" charset="0"/>
        </a:defRPr>
      </a:lvl9pPr>
    </p:titleStyle>
    <p:bodyStyle>
      <a:lvl1pPr marL="342900" indent="-342900" algn="l" defTabSz="976313" rtl="0" eaLnBrk="0" fontAlgn="base" hangingPunct="0">
        <a:lnSpc>
          <a:spcPct val="95000"/>
        </a:lnSpc>
        <a:spcBef>
          <a:spcPct val="35000"/>
        </a:spcBef>
        <a:spcAft>
          <a:spcPct val="0"/>
        </a:spcAft>
        <a:defRPr sz="1600" b="1">
          <a:solidFill>
            <a:schemeClr val="tx1"/>
          </a:solidFill>
          <a:latin typeface="+mn-lt"/>
          <a:ea typeface="+mn-ea"/>
          <a:cs typeface="+mn-cs"/>
        </a:defRPr>
      </a:lvl1pPr>
      <a:lvl2pPr marL="514350" indent="-400050" algn="l" defTabSz="976313" rtl="0" eaLnBrk="0" fontAlgn="base" hangingPunct="0">
        <a:lnSpc>
          <a:spcPct val="95000"/>
        </a:lnSpc>
        <a:spcBef>
          <a:spcPct val="35000"/>
        </a:spcBef>
        <a:spcAft>
          <a:spcPct val="0"/>
        </a:spcAft>
        <a:buSzPct val="100000"/>
        <a:buChar char="•"/>
        <a:defRPr sz="1600" b="1">
          <a:solidFill>
            <a:schemeClr val="tx1"/>
          </a:solidFill>
          <a:latin typeface="+mn-lt"/>
        </a:defRPr>
      </a:lvl2pPr>
      <a:lvl3pPr marL="971550" indent="-342900" algn="l" defTabSz="976313" rtl="0" eaLnBrk="0" fontAlgn="base" hangingPunct="0">
        <a:lnSpc>
          <a:spcPct val="95000"/>
        </a:lnSpc>
        <a:spcBef>
          <a:spcPct val="35000"/>
        </a:spcBef>
        <a:spcAft>
          <a:spcPct val="0"/>
        </a:spcAft>
        <a:buSzPct val="100000"/>
        <a:buChar char="-"/>
        <a:defRPr sz="1600" b="1">
          <a:solidFill>
            <a:schemeClr val="tx1"/>
          </a:solidFill>
          <a:latin typeface="+mn-lt"/>
        </a:defRPr>
      </a:lvl3pPr>
      <a:lvl4pPr marL="1371600" indent="-285750" algn="l" defTabSz="976313" rtl="0" eaLnBrk="0" fontAlgn="base" hangingPunct="0">
        <a:lnSpc>
          <a:spcPct val="95000"/>
        </a:lnSpc>
        <a:spcBef>
          <a:spcPct val="35000"/>
        </a:spcBef>
        <a:spcAft>
          <a:spcPct val="0"/>
        </a:spcAft>
        <a:buSzPct val="100000"/>
        <a:buChar char="·"/>
        <a:defRPr sz="1600" b="1">
          <a:solidFill>
            <a:schemeClr val="tx1"/>
          </a:solidFill>
          <a:latin typeface="+mn-lt"/>
        </a:defRPr>
      </a:lvl4pPr>
      <a:lvl5pPr marL="1763713" indent="-277813" algn="l" defTabSz="976313" rtl="0" eaLnBrk="0" fontAlgn="base" hangingPunct="0">
        <a:lnSpc>
          <a:spcPct val="95000"/>
        </a:lnSpc>
        <a:spcBef>
          <a:spcPct val="35000"/>
        </a:spcBef>
        <a:spcAft>
          <a:spcPct val="0"/>
        </a:spcAft>
        <a:buSzPct val="100000"/>
        <a:buChar char="-"/>
        <a:defRPr sz="1600" b="1">
          <a:solidFill>
            <a:schemeClr val="tx1"/>
          </a:solidFill>
          <a:latin typeface="+mn-lt"/>
        </a:defRPr>
      </a:lvl5pPr>
      <a:lvl6pPr marL="2220913" indent="-277813" algn="l" defTabSz="976313" rtl="0" eaLnBrk="0" fontAlgn="base" hangingPunct="0">
        <a:lnSpc>
          <a:spcPct val="95000"/>
        </a:lnSpc>
        <a:spcBef>
          <a:spcPct val="35000"/>
        </a:spcBef>
        <a:spcAft>
          <a:spcPct val="0"/>
        </a:spcAft>
        <a:buSzPct val="100000"/>
        <a:buChar char="-"/>
        <a:defRPr sz="1600" b="1">
          <a:solidFill>
            <a:schemeClr val="tx1"/>
          </a:solidFill>
          <a:latin typeface="+mn-lt"/>
        </a:defRPr>
      </a:lvl6pPr>
      <a:lvl7pPr marL="2678113" indent="-277813" algn="l" defTabSz="976313" rtl="0" eaLnBrk="0" fontAlgn="base" hangingPunct="0">
        <a:lnSpc>
          <a:spcPct val="95000"/>
        </a:lnSpc>
        <a:spcBef>
          <a:spcPct val="35000"/>
        </a:spcBef>
        <a:spcAft>
          <a:spcPct val="0"/>
        </a:spcAft>
        <a:buSzPct val="100000"/>
        <a:buChar char="-"/>
        <a:defRPr sz="1600" b="1">
          <a:solidFill>
            <a:schemeClr val="tx1"/>
          </a:solidFill>
          <a:latin typeface="+mn-lt"/>
        </a:defRPr>
      </a:lvl7pPr>
      <a:lvl8pPr marL="3135313" indent="-277813" algn="l" defTabSz="976313" rtl="0" eaLnBrk="0" fontAlgn="base" hangingPunct="0">
        <a:lnSpc>
          <a:spcPct val="95000"/>
        </a:lnSpc>
        <a:spcBef>
          <a:spcPct val="35000"/>
        </a:spcBef>
        <a:spcAft>
          <a:spcPct val="0"/>
        </a:spcAft>
        <a:buSzPct val="100000"/>
        <a:buChar char="-"/>
        <a:defRPr sz="1600" b="1">
          <a:solidFill>
            <a:schemeClr val="tx1"/>
          </a:solidFill>
          <a:latin typeface="+mn-lt"/>
        </a:defRPr>
      </a:lvl8pPr>
      <a:lvl9pPr marL="3592513" indent="-277813" algn="l" defTabSz="976313" rtl="0" eaLnBrk="0" fontAlgn="base" hangingPunct="0">
        <a:lnSpc>
          <a:spcPct val="95000"/>
        </a:lnSpc>
        <a:spcBef>
          <a:spcPct val="35000"/>
        </a:spcBef>
        <a:spcAft>
          <a:spcPct val="0"/>
        </a:spcAft>
        <a:buSzPct val="100000"/>
        <a:buChar char="-"/>
        <a:defRPr sz="1600" b="1">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79375" y="482600"/>
            <a:ext cx="8985250" cy="5005388"/>
          </a:xfrm>
        </p:spPr>
        <p:txBody>
          <a:bodyPr/>
          <a:lstStyle/>
          <a:p>
            <a:r>
              <a:rPr lang="en-US" smtClean="0"/>
              <a:t/>
            </a:r>
            <a:br>
              <a:rPr lang="en-US" smtClean="0"/>
            </a:br>
            <a:r>
              <a:rPr lang="en-US" smtClean="0"/>
              <a:t/>
            </a:r>
            <a:br>
              <a:rPr lang="en-US" smtClean="0"/>
            </a:br>
            <a:r>
              <a:rPr lang="en-US" smtClean="0"/>
              <a:t/>
            </a:r>
            <a:br>
              <a:rPr lang="en-US" smtClean="0"/>
            </a:br>
            <a:r>
              <a:rPr lang="en-US" smtClean="0"/>
              <a:t/>
            </a:r>
            <a:br>
              <a:rPr lang="en-US" smtClean="0"/>
            </a:br>
            <a:r>
              <a:rPr lang="en-US" smtClean="0"/>
              <a:t/>
            </a:r>
            <a:br>
              <a:rPr lang="en-US" smtClean="0"/>
            </a:br>
            <a:r>
              <a:rPr lang="nl-NL" smtClean="0"/>
              <a:t>Vrijzinnig geloof: Wat geloven we en waarom?</a:t>
            </a:r>
            <a:br>
              <a:rPr lang="nl-NL" smtClean="0"/>
            </a:br>
            <a:r>
              <a:rPr lang="nl-NL" smtClean="0"/>
              <a:t>En hoe kunnen we dat op een eigentijdse manier</a:t>
            </a:r>
            <a:br>
              <a:rPr lang="nl-NL" smtClean="0"/>
            </a:br>
            <a:r>
              <a:rPr lang="nl-NL" smtClean="0"/>
              <a:t>vormgeven?</a:t>
            </a:r>
            <a:br>
              <a:rPr lang="nl-NL" smtClean="0"/>
            </a:br>
            <a:r>
              <a:rPr lang="nl-NL" smtClean="0"/>
              <a:t>Op zoek naar een analytisch filosofische </a:t>
            </a:r>
            <a:br>
              <a:rPr lang="nl-NL" smtClean="0"/>
            </a:br>
            <a:r>
              <a:rPr lang="nl-NL" smtClean="0"/>
              <a:t>fundering van vrijzinnig geloof</a:t>
            </a:r>
            <a:r>
              <a:rPr lang="nl-NL" b="0" smtClean="0"/>
              <a:t/>
            </a:r>
            <a:br>
              <a:rPr lang="nl-NL" b="0" smtClean="0"/>
            </a:br>
            <a:r>
              <a:rPr lang="nl-NL" sz="1800" b="0" smtClean="0"/>
              <a:t/>
            </a:r>
            <a:br>
              <a:rPr lang="nl-NL" sz="1800" b="0" smtClean="0"/>
            </a:br>
            <a:r>
              <a:rPr lang="nl-NL" sz="1800" smtClean="0"/>
              <a:t>OVP  opleiding</a:t>
            </a:r>
            <a:r>
              <a:rPr lang="nl-NL" smtClean="0"/>
              <a:t/>
            </a:r>
            <a:br>
              <a:rPr lang="nl-NL" smtClean="0"/>
            </a:br>
            <a:r>
              <a:rPr lang="nl-NL" smtClean="0"/>
              <a:t/>
            </a:r>
            <a:br>
              <a:rPr lang="nl-NL" smtClean="0"/>
            </a:br>
            <a:r>
              <a:rPr lang="nl-NL" smtClean="0"/>
              <a:t/>
            </a:r>
            <a:br>
              <a:rPr lang="nl-NL" smtClean="0"/>
            </a:br>
            <a:r>
              <a:rPr lang="nl-NL" sz="1800" smtClean="0"/>
              <a:t>door Rev. Dr. J.B. le Grand</a:t>
            </a:r>
            <a:br>
              <a:rPr lang="nl-NL" sz="1800" smtClean="0"/>
            </a:br>
            <a:r>
              <a:rPr lang="nl-NL" sz="1800" smtClean="0"/>
              <a:t>16-11-2013</a:t>
            </a:r>
            <a:endParaRPr lang="nl-NL" smtClean="0"/>
          </a:p>
        </p:txBody>
      </p:sp>
      <p:sp>
        <p:nvSpPr>
          <p:cNvPr id="2051" name="Rectangle 3"/>
          <p:cNvSpPr>
            <a:spLocks noGrp="1" noChangeArrowheads="1"/>
          </p:cNvSpPr>
          <p:nvPr>
            <p:ph type="body" idx="1"/>
          </p:nvPr>
        </p:nvSpPr>
        <p:spPr>
          <a:xfrm>
            <a:off x="504825" y="1785938"/>
            <a:ext cx="8140700" cy="323850"/>
          </a:xfrm>
        </p:spPr>
        <p:txBody>
          <a:bodyPr/>
          <a:lstStyle/>
          <a:p>
            <a:pPr marL="0" indent="0"/>
            <a:r>
              <a:rPr lang="en-US" smtClean="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381000" y="30163"/>
            <a:ext cx="8326438" cy="825500"/>
          </a:xfrm>
          <a:noFill/>
        </p:spPr>
        <p:txBody>
          <a:bodyPr anchor="ctr"/>
          <a:lstStyle/>
          <a:p>
            <a:pPr>
              <a:lnSpc>
                <a:spcPct val="100000"/>
              </a:lnSpc>
            </a:pPr>
            <a:r>
              <a:rPr lang="en-US" sz="1600" smtClean="0"/>
              <a:t>EEN PUUR VRIJZINNIGE GELOOFSGEMEENSCHAP OMVAT DE ONDERSTE HELFT</a:t>
            </a:r>
            <a:br>
              <a:rPr lang="en-US" sz="1600" smtClean="0"/>
            </a:br>
            <a:r>
              <a:rPr lang="en-US" sz="1600" smtClean="0"/>
              <a:t>Identiteit wordt bepaald door het ontkennen van sterke en gedetailleerde waarheidsclaims</a:t>
            </a:r>
          </a:p>
        </p:txBody>
      </p:sp>
      <p:sp>
        <p:nvSpPr>
          <p:cNvPr id="11267" name="Rectangle 3"/>
          <p:cNvSpPr>
            <a:spLocks noChangeArrowheads="1"/>
          </p:cNvSpPr>
          <p:nvPr/>
        </p:nvSpPr>
        <p:spPr bwMode="auto">
          <a:xfrm>
            <a:off x="2322513" y="1143000"/>
            <a:ext cx="4010025" cy="3962400"/>
          </a:xfrm>
          <a:prstGeom prst="rect">
            <a:avLst/>
          </a:prstGeom>
          <a:solidFill>
            <a:schemeClr val="accent1"/>
          </a:solidFill>
          <a:ln w="12700">
            <a:solidFill>
              <a:schemeClr val="tx1"/>
            </a:solidFill>
            <a:miter lim="800000"/>
            <a:headEnd/>
            <a:tailEnd/>
          </a:ln>
        </p:spPr>
        <p:txBody>
          <a:bodyPr wrap="none" lIns="90000" rIns="90000" anchor="ctr"/>
          <a:lstStyle/>
          <a:p>
            <a:endParaRPr lang="nl-NL"/>
          </a:p>
        </p:txBody>
      </p:sp>
      <p:sp>
        <p:nvSpPr>
          <p:cNvPr id="11268" name="Rectangle 4"/>
          <p:cNvSpPr>
            <a:spLocks noChangeArrowheads="1"/>
          </p:cNvSpPr>
          <p:nvPr/>
        </p:nvSpPr>
        <p:spPr bwMode="auto">
          <a:xfrm>
            <a:off x="4362450" y="1143000"/>
            <a:ext cx="1970088" cy="1981200"/>
          </a:xfrm>
          <a:prstGeom prst="rect">
            <a:avLst/>
          </a:prstGeom>
          <a:solidFill>
            <a:schemeClr val="accent1"/>
          </a:solidFill>
          <a:ln w="12700">
            <a:solidFill>
              <a:schemeClr val="tx1"/>
            </a:solidFill>
            <a:miter lim="800000"/>
            <a:headEnd/>
            <a:tailEnd/>
          </a:ln>
        </p:spPr>
        <p:txBody>
          <a:bodyPr wrap="none" lIns="90000" rIns="90000" anchor="ctr"/>
          <a:lstStyle/>
          <a:p>
            <a:endParaRPr lang="nl-NL"/>
          </a:p>
        </p:txBody>
      </p:sp>
      <p:sp>
        <p:nvSpPr>
          <p:cNvPr id="11269" name="Rectangle 5"/>
          <p:cNvSpPr>
            <a:spLocks noChangeArrowheads="1"/>
          </p:cNvSpPr>
          <p:nvPr/>
        </p:nvSpPr>
        <p:spPr bwMode="auto">
          <a:xfrm>
            <a:off x="2322513" y="3124200"/>
            <a:ext cx="2039937" cy="1981200"/>
          </a:xfrm>
          <a:prstGeom prst="rect">
            <a:avLst/>
          </a:prstGeom>
          <a:solidFill>
            <a:schemeClr val="accent1"/>
          </a:solidFill>
          <a:ln w="12700">
            <a:solidFill>
              <a:schemeClr val="tx1"/>
            </a:solidFill>
            <a:miter lim="800000"/>
            <a:headEnd/>
            <a:tailEnd/>
          </a:ln>
        </p:spPr>
        <p:txBody>
          <a:bodyPr wrap="none" lIns="90000" rIns="90000" anchor="ctr"/>
          <a:lstStyle/>
          <a:p>
            <a:pPr algn="ctr">
              <a:lnSpc>
                <a:spcPct val="100000"/>
              </a:lnSpc>
              <a:spcBef>
                <a:spcPct val="0"/>
              </a:spcBef>
              <a:buFontTx/>
              <a:buNone/>
            </a:pPr>
            <a:endParaRPr lang="en-GB"/>
          </a:p>
        </p:txBody>
      </p:sp>
      <p:sp>
        <p:nvSpPr>
          <p:cNvPr id="11270" name="Oval 12"/>
          <p:cNvSpPr>
            <a:spLocks noChangeArrowheads="1"/>
          </p:cNvSpPr>
          <p:nvPr/>
        </p:nvSpPr>
        <p:spPr bwMode="auto">
          <a:xfrm>
            <a:off x="2814638" y="838200"/>
            <a:ext cx="3095625" cy="3962400"/>
          </a:xfrm>
          <a:prstGeom prst="ellipse">
            <a:avLst/>
          </a:prstGeom>
          <a:noFill/>
          <a:ln w="127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lIns="90000" rIns="90000" anchor="ctr"/>
          <a:lstStyle/>
          <a:p>
            <a:endParaRPr lang="nl-NL"/>
          </a:p>
        </p:txBody>
      </p:sp>
      <p:sp>
        <p:nvSpPr>
          <p:cNvPr id="11271" name="Oval 13"/>
          <p:cNvSpPr>
            <a:spLocks noChangeArrowheads="1"/>
          </p:cNvSpPr>
          <p:nvPr/>
        </p:nvSpPr>
        <p:spPr bwMode="auto">
          <a:xfrm>
            <a:off x="3165475" y="1219200"/>
            <a:ext cx="2392363" cy="3200400"/>
          </a:xfrm>
          <a:prstGeom prst="ellipse">
            <a:avLst/>
          </a:prstGeom>
          <a:noFill/>
          <a:ln w="127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lIns="90000" rIns="90000" anchor="ctr"/>
          <a:lstStyle/>
          <a:p>
            <a:endParaRPr lang="nl-NL"/>
          </a:p>
        </p:txBody>
      </p:sp>
      <p:sp>
        <p:nvSpPr>
          <p:cNvPr id="11272" name="Line 15"/>
          <p:cNvSpPr>
            <a:spLocks noChangeShapeType="1"/>
          </p:cNvSpPr>
          <p:nvPr/>
        </p:nvSpPr>
        <p:spPr bwMode="auto">
          <a:xfrm>
            <a:off x="3165475" y="1524000"/>
            <a:ext cx="282575" cy="228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1273" name="Line 16"/>
          <p:cNvSpPr>
            <a:spLocks noChangeShapeType="1"/>
          </p:cNvSpPr>
          <p:nvPr/>
        </p:nvSpPr>
        <p:spPr bwMode="auto">
          <a:xfrm flipV="1">
            <a:off x="5207000" y="1447800"/>
            <a:ext cx="280988" cy="228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1274" name="Rectangle 17"/>
          <p:cNvSpPr>
            <a:spLocks noChangeArrowheads="1"/>
          </p:cNvSpPr>
          <p:nvPr/>
        </p:nvSpPr>
        <p:spPr bwMode="auto">
          <a:xfrm>
            <a:off x="2286000" y="1066800"/>
            <a:ext cx="1935163" cy="3810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pPr algn="ctr">
              <a:lnSpc>
                <a:spcPct val="100000"/>
              </a:lnSpc>
              <a:spcBef>
                <a:spcPct val="0"/>
              </a:spcBef>
              <a:buFontTx/>
              <a:buNone/>
            </a:pPr>
            <a:endParaRPr lang="en-GB" sz="1000"/>
          </a:p>
        </p:txBody>
      </p:sp>
      <p:sp>
        <p:nvSpPr>
          <p:cNvPr id="11275" name="Rectangle 18"/>
          <p:cNvSpPr>
            <a:spLocks noChangeArrowheads="1"/>
          </p:cNvSpPr>
          <p:nvPr/>
        </p:nvSpPr>
        <p:spPr bwMode="auto">
          <a:xfrm>
            <a:off x="3448050" y="1447800"/>
            <a:ext cx="350838" cy="3048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11276" name="Rectangle 19"/>
          <p:cNvSpPr>
            <a:spLocks noChangeArrowheads="1"/>
          </p:cNvSpPr>
          <p:nvPr/>
        </p:nvSpPr>
        <p:spPr bwMode="auto">
          <a:xfrm>
            <a:off x="4362450" y="1143000"/>
            <a:ext cx="844550" cy="5334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11277" name="Rectangle 20"/>
          <p:cNvSpPr>
            <a:spLocks noChangeArrowheads="1"/>
          </p:cNvSpPr>
          <p:nvPr/>
        </p:nvSpPr>
        <p:spPr bwMode="auto">
          <a:xfrm>
            <a:off x="5135563" y="1143000"/>
            <a:ext cx="352425" cy="3048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11278" name="Line 21"/>
          <p:cNvSpPr>
            <a:spLocks noChangeShapeType="1"/>
          </p:cNvSpPr>
          <p:nvPr/>
        </p:nvSpPr>
        <p:spPr bwMode="auto">
          <a:xfrm>
            <a:off x="2322513" y="1143000"/>
            <a:ext cx="4010025" cy="1588"/>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1279" name="Line 22"/>
          <p:cNvSpPr>
            <a:spLocks noChangeShapeType="1"/>
          </p:cNvSpPr>
          <p:nvPr/>
        </p:nvSpPr>
        <p:spPr bwMode="auto">
          <a:xfrm flipV="1">
            <a:off x="4362450" y="1143000"/>
            <a:ext cx="1588"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1280" name="Line 23"/>
          <p:cNvSpPr>
            <a:spLocks noChangeShapeType="1"/>
          </p:cNvSpPr>
          <p:nvPr/>
        </p:nvSpPr>
        <p:spPr bwMode="auto">
          <a:xfrm flipV="1">
            <a:off x="2322513" y="1143000"/>
            <a:ext cx="1587" cy="3886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1281" name="Rectangle 24"/>
          <p:cNvSpPr>
            <a:spLocks noChangeArrowheads="1"/>
          </p:cNvSpPr>
          <p:nvPr/>
        </p:nvSpPr>
        <p:spPr bwMode="auto">
          <a:xfrm>
            <a:off x="4151313" y="1143000"/>
            <a:ext cx="211137" cy="1524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11282" name="Line 25"/>
          <p:cNvSpPr>
            <a:spLocks noChangeShapeType="1"/>
          </p:cNvSpPr>
          <p:nvPr/>
        </p:nvSpPr>
        <p:spPr bwMode="auto">
          <a:xfrm>
            <a:off x="2322513" y="1143000"/>
            <a:ext cx="4010025" cy="1588"/>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1283" name="Rectangle 26"/>
          <p:cNvSpPr>
            <a:spLocks noChangeArrowheads="1"/>
          </p:cNvSpPr>
          <p:nvPr/>
        </p:nvSpPr>
        <p:spPr bwMode="auto">
          <a:xfrm>
            <a:off x="3165475" y="1371600"/>
            <a:ext cx="352425" cy="1524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11284" name="Line 27"/>
          <p:cNvSpPr>
            <a:spLocks noChangeShapeType="1"/>
          </p:cNvSpPr>
          <p:nvPr/>
        </p:nvSpPr>
        <p:spPr bwMode="auto">
          <a:xfrm flipH="1">
            <a:off x="2362200" y="3124200"/>
            <a:ext cx="228600" cy="228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285" name="Line 28"/>
          <p:cNvSpPr>
            <a:spLocks noChangeShapeType="1"/>
          </p:cNvSpPr>
          <p:nvPr/>
        </p:nvSpPr>
        <p:spPr bwMode="auto">
          <a:xfrm flipH="1">
            <a:off x="2362200" y="3124200"/>
            <a:ext cx="381000" cy="3810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286" name="Line 29"/>
          <p:cNvSpPr>
            <a:spLocks noChangeShapeType="1"/>
          </p:cNvSpPr>
          <p:nvPr/>
        </p:nvSpPr>
        <p:spPr bwMode="auto">
          <a:xfrm flipH="1">
            <a:off x="2362200" y="3124200"/>
            <a:ext cx="533400" cy="5334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287" name="Line 30"/>
          <p:cNvSpPr>
            <a:spLocks noChangeShapeType="1"/>
          </p:cNvSpPr>
          <p:nvPr/>
        </p:nvSpPr>
        <p:spPr bwMode="auto">
          <a:xfrm flipH="1">
            <a:off x="2362200" y="3124200"/>
            <a:ext cx="685800" cy="6858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288" name="Line 31"/>
          <p:cNvSpPr>
            <a:spLocks noChangeShapeType="1"/>
          </p:cNvSpPr>
          <p:nvPr/>
        </p:nvSpPr>
        <p:spPr bwMode="auto">
          <a:xfrm flipH="1">
            <a:off x="2362200" y="3124200"/>
            <a:ext cx="838200" cy="838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289" name="Line 32"/>
          <p:cNvSpPr>
            <a:spLocks noChangeShapeType="1"/>
          </p:cNvSpPr>
          <p:nvPr/>
        </p:nvSpPr>
        <p:spPr bwMode="auto">
          <a:xfrm flipH="1">
            <a:off x="2362200" y="3124200"/>
            <a:ext cx="990600" cy="990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290" name="Line 33"/>
          <p:cNvSpPr>
            <a:spLocks noChangeShapeType="1"/>
          </p:cNvSpPr>
          <p:nvPr/>
        </p:nvSpPr>
        <p:spPr bwMode="auto">
          <a:xfrm flipH="1">
            <a:off x="2362200" y="3124200"/>
            <a:ext cx="1143000" cy="11430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291" name="Line 34"/>
          <p:cNvSpPr>
            <a:spLocks noChangeShapeType="1"/>
          </p:cNvSpPr>
          <p:nvPr/>
        </p:nvSpPr>
        <p:spPr bwMode="auto">
          <a:xfrm flipH="1">
            <a:off x="2362200" y="3124200"/>
            <a:ext cx="1295400" cy="12954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292" name="Line 35"/>
          <p:cNvSpPr>
            <a:spLocks noChangeShapeType="1"/>
          </p:cNvSpPr>
          <p:nvPr/>
        </p:nvSpPr>
        <p:spPr bwMode="auto">
          <a:xfrm flipH="1">
            <a:off x="2362200" y="3124200"/>
            <a:ext cx="1447800" cy="14478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293" name="Line 36"/>
          <p:cNvSpPr>
            <a:spLocks noChangeShapeType="1"/>
          </p:cNvSpPr>
          <p:nvPr/>
        </p:nvSpPr>
        <p:spPr bwMode="auto">
          <a:xfrm flipH="1">
            <a:off x="2362200" y="3124200"/>
            <a:ext cx="1600200" cy="1600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294" name="Line 37"/>
          <p:cNvSpPr>
            <a:spLocks noChangeShapeType="1"/>
          </p:cNvSpPr>
          <p:nvPr/>
        </p:nvSpPr>
        <p:spPr bwMode="auto">
          <a:xfrm flipH="1">
            <a:off x="2362200" y="3124200"/>
            <a:ext cx="1752600" cy="1752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295" name="Line 38"/>
          <p:cNvSpPr>
            <a:spLocks noChangeShapeType="1"/>
          </p:cNvSpPr>
          <p:nvPr/>
        </p:nvSpPr>
        <p:spPr bwMode="auto">
          <a:xfrm flipH="1">
            <a:off x="2362200" y="3124200"/>
            <a:ext cx="1905000" cy="19050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296" name="Line 39"/>
          <p:cNvSpPr>
            <a:spLocks noChangeShapeType="1"/>
          </p:cNvSpPr>
          <p:nvPr/>
        </p:nvSpPr>
        <p:spPr bwMode="auto">
          <a:xfrm flipH="1">
            <a:off x="2438400" y="31242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297" name="Line 40"/>
          <p:cNvSpPr>
            <a:spLocks noChangeShapeType="1"/>
          </p:cNvSpPr>
          <p:nvPr/>
        </p:nvSpPr>
        <p:spPr bwMode="auto">
          <a:xfrm flipH="1">
            <a:off x="2590800" y="31242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298" name="Line 41"/>
          <p:cNvSpPr>
            <a:spLocks noChangeShapeType="1"/>
          </p:cNvSpPr>
          <p:nvPr/>
        </p:nvSpPr>
        <p:spPr bwMode="auto">
          <a:xfrm flipH="1">
            <a:off x="2743200" y="31242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299" name="Line 42"/>
          <p:cNvSpPr>
            <a:spLocks noChangeShapeType="1"/>
          </p:cNvSpPr>
          <p:nvPr/>
        </p:nvSpPr>
        <p:spPr bwMode="auto">
          <a:xfrm flipH="1">
            <a:off x="2895600" y="31242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00" name="Line 43"/>
          <p:cNvSpPr>
            <a:spLocks noChangeShapeType="1"/>
          </p:cNvSpPr>
          <p:nvPr/>
        </p:nvSpPr>
        <p:spPr bwMode="auto">
          <a:xfrm flipH="1">
            <a:off x="3048000" y="31242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01" name="Line 44"/>
          <p:cNvSpPr>
            <a:spLocks noChangeShapeType="1"/>
          </p:cNvSpPr>
          <p:nvPr/>
        </p:nvSpPr>
        <p:spPr bwMode="auto">
          <a:xfrm flipH="1">
            <a:off x="3200400" y="31242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02" name="Line 45"/>
          <p:cNvSpPr>
            <a:spLocks noChangeShapeType="1"/>
          </p:cNvSpPr>
          <p:nvPr/>
        </p:nvSpPr>
        <p:spPr bwMode="auto">
          <a:xfrm flipH="1">
            <a:off x="3352800" y="31242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03" name="Line 46"/>
          <p:cNvSpPr>
            <a:spLocks noChangeShapeType="1"/>
          </p:cNvSpPr>
          <p:nvPr/>
        </p:nvSpPr>
        <p:spPr bwMode="auto">
          <a:xfrm flipH="1">
            <a:off x="3505200" y="31242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04" name="Line 47"/>
          <p:cNvSpPr>
            <a:spLocks noChangeShapeType="1"/>
          </p:cNvSpPr>
          <p:nvPr/>
        </p:nvSpPr>
        <p:spPr bwMode="auto">
          <a:xfrm flipH="1">
            <a:off x="3657600" y="31242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05" name="Line 48"/>
          <p:cNvSpPr>
            <a:spLocks noChangeShapeType="1"/>
          </p:cNvSpPr>
          <p:nvPr/>
        </p:nvSpPr>
        <p:spPr bwMode="auto">
          <a:xfrm flipH="1">
            <a:off x="3810000" y="31242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06" name="Line 49"/>
          <p:cNvSpPr>
            <a:spLocks noChangeShapeType="1"/>
          </p:cNvSpPr>
          <p:nvPr/>
        </p:nvSpPr>
        <p:spPr bwMode="auto">
          <a:xfrm flipH="1">
            <a:off x="3962400" y="31242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07" name="Line 50"/>
          <p:cNvSpPr>
            <a:spLocks noChangeShapeType="1"/>
          </p:cNvSpPr>
          <p:nvPr/>
        </p:nvSpPr>
        <p:spPr bwMode="auto">
          <a:xfrm flipH="1">
            <a:off x="4114800" y="31242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08" name="Line 51"/>
          <p:cNvSpPr>
            <a:spLocks noChangeShapeType="1"/>
          </p:cNvSpPr>
          <p:nvPr/>
        </p:nvSpPr>
        <p:spPr bwMode="auto">
          <a:xfrm flipH="1">
            <a:off x="4267200" y="31242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09" name="Line 52"/>
          <p:cNvSpPr>
            <a:spLocks noChangeShapeType="1"/>
          </p:cNvSpPr>
          <p:nvPr/>
        </p:nvSpPr>
        <p:spPr bwMode="auto">
          <a:xfrm flipH="1">
            <a:off x="4419600" y="3200400"/>
            <a:ext cx="1905000" cy="19050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10" name="Line 53"/>
          <p:cNvSpPr>
            <a:spLocks noChangeShapeType="1"/>
          </p:cNvSpPr>
          <p:nvPr/>
        </p:nvSpPr>
        <p:spPr bwMode="auto">
          <a:xfrm flipH="1">
            <a:off x="4572000" y="3352800"/>
            <a:ext cx="1752600" cy="1752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11" name="Line 54"/>
          <p:cNvSpPr>
            <a:spLocks noChangeShapeType="1"/>
          </p:cNvSpPr>
          <p:nvPr/>
        </p:nvSpPr>
        <p:spPr bwMode="auto">
          <a:xfrm flipH="1">
            <a:off x="4724400" y="3505200"/>
            <a:ext cx="1600200" cy="1600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12" name="Line 55"/>
          <p:cNvSpPr>
            <a:spLocks noChangeShapeType="1"/>
          </p:cNvSpPr>
          <p:nvPr/>
        </p:nvSpPr>
        <p:spPr bwMode="auto">
          <a:xfrm flipH="1">
            <a:off x="4876800" y="3657600"/>
            <a:ext cx="1447800" cy="14478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13" name="Line 56"/>
          <p:cNvSpPr>
            <a:spLocks noChangeShapeType="1"/>
          </p:cNvSpPr>
          <p:nvPr/>
        </p:nvSpPr>
        <p:spPr bwMode="auto">
          <a:xfrm flipH="1">
            <a:off x="5029200" y="3810000"/>
            <a:ext cx="1295400" cy="12954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14" name="Line 57"/>
          <p:cNvSpPr>
            <a:spLocks noChangeShapeType="1"/>
          </p:cNvSpPr>
          <p:nvPr/>
        </p:nvSpPr>
        <p:spPr bwMode="auto">
          <a:xfrm flipH="1">
            <a:off x="5181600" y="3962400"/>
            <a:ext cx="1143000" cy="11430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15" name="Line 58"/>
          <p:cNvSpPr>
            <a:spLocks noChangeShapeType="1"/>
          </p:cNvSpPr>
          <p:nvPr/>
        </p:nvSpPr>
        <p:spPr bwMode="auto">
          <a:xfrm flipH="1">
            <a:off x="5334000" y="4114800"/>
            <a:ext cx="990600" cy="990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16" name="Line 59"/>
          <p:cNvSpPr>
            <a:spLocks noChangeShapeType="1"/>
          </p:cNvSpPr>
          <p:nvPr/>
        </p:nvSpPr>
        <p:spPr bwMode="auto">
          <a:xfrm flipH="1">
            <a:off x="5486400" y="4267200"/>
            <a:ext cx="838200" cy="838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17" name="Line 60"/>
          <p:cNvSpPr>
            <a:spLocks noChangeShapeType="1"/>
          </p:cNvSpPr>
          <p:nvPr/>
        </p:nvSpPr>
        <p:spPr bwMode="auto">
          <a:xfrm flipH="1">
            <a:off x="5638800" y="4419600"/>
            <a:ext cx="685800" cy="6858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18" name="Line 61"/>
          <p:cNvSpPr>
            <a:spLocks noChangeShapeType="1"/>
          </p:cNvSpPr>
          <p:nvPr/>
        </p:nvSpPr>
        <p:spPr bwMode="auto">
          <a:xfrm flipH="1">
            <a:off x="5791200" y="4572000"/>
            <a:ext cx="533400" cy="5334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19" name="Line 62"/>
          <p:cNvSpPr>
            <a:spLocks noChangeShapeType="1"/>
          </p:cNvSpPr>
          <p:nvPr/>
        </p:nvSpPr>
        <p:spPr bwMode="auto">
          <a:xfrm flipH="1">
            <a:off x="5943600" y="4724400"/>
            <a:ext cx="381000" cy="3810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20" name="Line 63"/>
          <p:cNvSpPr>
            <a:spLocks noChangeShapeType="1"/>
          </p:cNvSpPr>
          <p:nvPr/>
        </p:nvSpPr>
        <p:spPr bwMode="auto">
          <a:xfrm flipH="1">
            <a:off x="6096000" y="4876800"/>
            <a:ext cx="228600" cy="228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21" name="Line 64"/>
          <p:cNvSpPr>
            <a:spLocks noChangeShapeType="1"/>
          </p:cNvSpPr>
          <p:nvPr/>
        </p:nvSpPr>
        <p:spPr bwMode="auto">
          <a:xfrm flipH="1">
            <a:off x="6248400" y="5029200"/>
            <a:ext cx="76200" cy="76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1322" name="Rectangle 66"/>
          <p:cNvSpPr>
            <a:spLocks noChangeArrowheads="1"/>
          </p:cNvSpPr>
          <p:nvPr/>
        </p:nvSpPr>
        <p:spPr bwMode="auto">
          <a:xfrm>
            <a:off x="3505200" y="838200"/>
            <a:ext cx="1752600" cy="3048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2075" tIns="92075" rIns="92075" bIns="92075" anchor="ctr"/>
          <a:lstStyle/>
          <a:p>
            <a:endParaRPr lang="nl-NL"/>
          </a:p>
        </p:txBody>
      </p:sp>
      <p:sp>
        <p:nvSpPr>
          <p:cNvPr id="11323" name="Text Box 7"/>
          <p:cNvSpPr txBox="1">
            <a:spLocks noChangeArrowheads="1"/>
          </p:cNvSpPr>
          <p:nvPr/>
        </p:nvSpPr>
        <p:spPr bwMode="auto">
          <a:xfrm>
            <a:off x="204788" y="1144588"/>
            <a:ext cx="1931987"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Sterke en gedetailleerde</a:t>
            </a:r>
          </a:p>
          <a:p>
            <a:pPr algn="ctr">
              <a:lnSpc>
                <a:spcPct val="100000"/>
              </a:lnSpc>
              <a:spcBef>
                <a:spcPct val="0"/>
              </a:spcBef>
              <a:buFontTx/>
              <a:buNone/>
            </a:pPr>
            <a:r>
              <a:rPr lang="en-US"/>
              <a:t>waarheidsclaims</a:t>
            </a:r>
          </a:p>
        </p:txBody>
      </p:sp>
      <p:sp>
        <p:nvSpPr>
          <p:cNvPr id="11324" name="Text Box 10"/>
          <p:cNvSpPr txBox="1">
            <a:spLocks noChangeArrowheads="1"/>
          </p:cNvSpPr>
          <p:nvPr/>
        </p:nvSpPr>
        <p:spPr bwMode="auto">
          <a:xfrm>
            <a:off x="2255838" y="5334000"/>
            <a:ext cx="75565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theisme</a:t>
            </a:r>
          </a:p>
        </p:txBody>
      </p:sp>
      <p:sp>
        <p:nvSpPr>
          <p:cNvPr id="11325" name="Text Box 11"/>
          <p:cNvSpPr txBox="1">
            <a:spLocks noChangeArrowheads="1"/>
          </p:cNvSpPr>
          <p:nvPr/>
        </p:nvSpPr>
        <p:spPr bwMode="auto">
          <a:xfrm>
            <a:off x="5559425" y="5410200"/>
            <a:ext cx="83978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atheisme</a:t>
            </a:r>
          </a:p>
        </p:txBody>
      </p:sp>
      <p:sp>
        <p:nvSpPr>
          <p:cNvPr id="11326" name="Text Box 66"/>
          <p:cNvSpPr txBox="1">
            <a:spLocks noChangeArrowheads="1"/>
          </p:cNvSpPr>
          <p:nvPr/>
        </p:nvSpPr>
        <p:spPr bwMode="auto">
          <a:xfrm>
            <a:off x="438150" y="2879725"/>
            <a:ext cx="1398588"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Niveau van </a:t>
            </a:r>
          </a:p>
          <a:p>
            <a:pPr algn="ctr">
              <a:lnSpc>
                <a:spcPct val="100000"/>
              </a:lnSpc>
              <a:spcBef>
                <a:spcPct val="0"/>
              </a:spcBef>
              <a:buFontTx/>
              <a:buNone/>
            </a:pPr>
            <a:r>
              <a:rPr lang="en-US"/>
              <a:t>waarheidsclaims</a:t>
            </a:r>
            <a:endParaRPr lang="en-US" sz="1600"/>
          </a:p>
        </p:txBody>
      </p:sp>
      <p:sp>
        <p:nvSpPr>
          <p:cNvPr id="11327" name="Text Box 67"/>
          <p:cNvSpPr txBox="1">
            <a:spLocks noChangeArrowheads="1"/>
          </p:cNvSpPr>
          <p:nvPr/>
        </p:nvSpPr>
        <p:spPr bwMode="auto">
          <a:xfrm>
            <a:off x="168275" y="4722813"/>
            <a:ext cx="2106613" cy="460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Geen universele en</a:t>
            </a:r>
          </a:p>
          <a:p>
            <a:pPr algn="ctr">
              <a:lnSpc>
                <a:spcPct val="100000"/>
              </a:lnSpc>
              <a:spcBef>
                <a:spcPct val="0"/>
              </a:spcBef>
              <a:buFontTx/>
              <a:buNone/>
            </a:pPr>
            <a:r>
              <a:rPr lang="en-US"/>
              <a:t>eeuwige waarheidsclaims </a:t>
            </a:r>
          </a:p>
        </p:txBody>
      </p:sp>
      <p:sp>
        <p:nvSpPr>
          <p:cNvPr id="11328" name="Text Box 68"/>
          <p:cNvSpPr txBox="1">
            <a:spLocks noChangeArrowheads="1"/>
          </p:cNvSpPr>
          <p:nvPr/>
        </p:nvSpPr>
        <p:spPr bwMode="auto">
          <a:xfrm>
            <a:off x="3844925" y="5532438"/>
            <a:ext cx="1171575"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Bestaat God?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smtClean="0"/>
              <a:t>Definitie van Vrijzinnig geloof</a:t>
            </a:r>
          </a:p>
        </p:txBody>
      </p:sp>
      <p:sp>
        <p:nvSpPr>
          <p:cNvPr id="12291" name="Rectangle 3"/>
          <p:cNvSpPr>
            <a:spLocks noGrp="1" noChangeArrowheads="1"/>
          </p:cNvSpPr>
          <p:nvPr>
            <p:ph type="body" idx="1"/>
          </p:nvPr>
        </p:nvSpPr>
        <p:spPr>
          <a:xfrm>
            <a:off x="504825" y="1785938"/>
            <a:ext cx="8140700" cy="787400"/>
          </a:xfrm>
        </p:spPr>
        <p:txBody>
          <a:bodyPr/>
          <a:lstStyle/>
          <a:p>
            <a:pPr marL="0" indent="0"/>
            <a:r>
              <a:rPr lang="en-US" smtClean="0"/>
              <a:t>Vrijzinnig geloof is een specifieke manier om om te gaan met de verscheidenheid van geloofssystemen in de wereld, namelijk dat het afziet van (gedetailleerde) eeuwige en universele waarheidsclaims.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el 1"/>
          <p:cNvSpPr>
            <a:spLocks noGrp="1"/>
          </p:cNvSpPr>
          <p:nvPr>
            <p:ph type="title"/>
          </p:nvPr>
        </p:nvSpPr>
        <p:spPr>
          <a:xfrm>
            <a:off x="0" y="260350"/>
            <a:ext cx="9144000" cy="1057275"/>
          </a:xfrm>
        </p:spPr>
        <p:txBody>
          <a:bodyPr/>
          <a:lstStyle/>
          <a:p>
            <a:r>
              <a:rPr lang="nl-NL" smtClean="0"/>
              <a:t>Vrijzinnig christelijke groepen zoals de Remonstranten, VVP en Doopsgezinden zitten in de linker onderhoek</a:t>
            </a:r>
            <a:br>
              <a:rPr lang="nl-NL" smtClean="0"/>
            </a:br>
            <a:r>
              <a:rPr lang="nl-NL" smtClean="0"/>
              <a:t>Waar zit de NPB?</a:t>
            </a:r>
          </a:p>
        </p:txBody>
      </p:sp>
      <p:sp>
        <p:nvSpPr>
          <p:cNvPr id="13315" name="Rectangle 3"/>
          <p:cNvSpPr>
            <a:spLocks noChangeArrowheads="1"/>
          </p:cNvSpPr>
          <p:nvPr/>
        </p:nvSpPr>
        <p:spPr bwMode="auto">
          <a:xfrm>
            <a:off x="2268538" y="1920875"/>
            <a:ext cx="4010025" cy="3962400"/>
          </a:xfrm>
          <a:prstGeom prst="rect">
            <a:avLst/>
          </a:prstGeom>
          <a:solidFill>
            <a:schemeClr val="accent1"/>
          </a:solidFill>
          <a:ln w="12700">
            <a:solidFill>
              <a:schemeClr val="tx1"/>
            </a:solidFill>
            <a:miter lim="800000"/>
            <a:headEnd/>
            <a:tailEnd/>
          </a:ln>
        </p:spPr>
        <p:txBody>
          <a:bodyPr wrap="none" lIns="90000" rIns="90000" anchor="ctr"/>
          <a:lstStyle/>
          <a:p>
            <a:endParaRPr lang="nl-NL"/>
          </a:p>
        </p:txBody>
      </p:sp>
      <p:sp>
        <p:nvSpPr>
          <p:cNvPr id="13316" name="Rectangle 4"/>
          <p:cNvSpPr>
            <a:spLocks noChangeArrowheads="1"/>
          </p:cNvSpPr>
          <p:nvPr/>
        </p:nvSpPr>
        <p:spPr bwMode="auto">
          <a:xfrm>
            <a:off x="4306888" y="1920875"/>
            <a:ext cx="1971675" cy="1981200"/>
          </a:xfrm>
          <a:prstGeom prst="rect">
            <a:avLst/>
          </a:prstGeom>
          <a:solidFill>
            <a:schemeClr val="accent1"/>
          </a:solidFill>
          <a:ln w="12700">
            <a:solidFill>
              <a:schemeClr val="tx1"/>
            </a:solidFill>
            <a:miter lim="800000"/>
            <a:headEnd/>
            <a:tailEnd/>
          </a:ln>
        </p:spPr>
        <p:txBody>
          <a:bodyPr wrap="none" lIns="90000" rIns="90000" anchor="ctr"/>
          <a:lstStyle/>
          <a:p>
            <a:endParaRPr lang="nl-NL"/>
          </a:p>
        </p:txBody>
      </p:sp>
      <p:sp>
        <p:nvSpPr>
          <p:cNvPr id="13317" name="Rectangle 5"/>
          <p:cNvSpPr>
            <a:spLocks noChangeArrowheads="1"/>
          </p:cNvSpPr>
          <p:nvPr/>
        </p:nvSpPr>
        <p:spPr bwMode="auto">
          <a:xfrm>
            <a:off x="2268538" y="3902075"/>
            <a:ext cx="2038350" cy="1981200"/>
          </a:xfrm>
          <a:prstGeom prst="rect">
            <a:avLst/>
          </a:prstGeom>
          <a:solidFill>
            <a:schemeClr val="accent1"/>
          </a:solidFill>
          <a:ln w="12700">
            <a:solidFill>
              <a:schemeClr val="tx1"/>
            </a:solidFill>
            <a:miter lim="800000"/>
            <a:headEnd/>
            <a:tailEnd/>
          </a:ln>
        </p:spPr>
        <p:txBody>
          <a:bodyPr wrap="none" lIns="90000" rIns="90000" anchor="ctr"/>
          <a:lstStyle/>
          <a:p>
            <a:pPr algn="ctr">
              <a:lnSpc>
                <a:spcPct val="100000"/>
              </a:lnSpc>
              <a:spcBef>
                <a:spcPct val="0"/>
              </a:spcBef>
              <a:buFontTx/>
              <a:buNone/>
            </a:pPr>
            <a:endParaRPr lang="nl-NL"/>
          </a:p>
        </p:txBody>
      </p:sp>
      <p:sp>
        <p:nvSpPr>
          <p:cNvPr id="13318" name="Oval 12"/>
          <p:cNvSpPr>
            <a:spLocks noChangeArrowheads="1"/>
          </p:cNvSpPr>
          <p:nvPr/>
        </p:nvSpPr>
        <p:spPr bwMode="auto">
          <a:xfrm>
            <a:off x="2760663" y="1616075"/>
            <a:ext cx="3095625" cy="3962400"/>
          </a:xfrm>
          <a:prstGeom prst="ellipse">
            <a:avLst/>
          </a:prstGeom>
          <a:noFill/>
          <a:ln w="127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lIns="90000" rIns="90000" anchor="ctr"/>
          <a:lstStyle/>
          <a:p>
            <a:endParaRPr lang="nl-NL"/>
          </a:p>
        </p:txBody>
      </p:sp>
      <p:sp>
        <p:nvSpPr>
          <p:cNvPr id="13319" name="Oval 13"/>
          <p:cNvSpPr>
            <a:spLocks noChangeArrowheads="1"/>
          </p:cNvSpPr>
          <p:nvPr/>
        </p:nvSpPr>
        <p:spPr bwMode="auto">
          <a:xfrm>
            <a:off x="3109913" y="1997075"/>
            <a:ext cx="2393950" cy="3200400"/>
          </a:xfrm>
          <a:prstGeom prst="ellipse">
            <a:avLst/>
          </a:prstGeom>
          <a:noFill/>
          <a:ln w="127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lIns="90000" rIns="90000" anchor="ctr"/>
          <a:lstStyle/>
          <a:p>
            <a:endParaRPr lang="nl-NL"/>
          </a:p>
        </p:txBody>
      </p:sp>
      <p:sp>
        <p:nvSpPr>
          <p:cNvPr id="13320" name="Rectangle 14"/>
          <p:cNvSpPr>
            <a:spLocks noChangeArrowheads="1"/>
          </p:cNvSpPr>
          <p:nvPr/>
        </p:nvSpPr>
        <p:spPr bwMode="auto">
          <a:xfrm>
            <a:off x="3109913" y="1463675"/>
            <a:ext cx="2111375" cy="457200"/>
          </a:xfrm>
          <a:prstGeom prst="rect">
            <a:avLst/>
          </a:prstGeom>
          <a:solidFill>
            <a:schemeClr val="accent1"/>
          </a:solidFill>
          <a:ln w="12700">
            <a:solidFill>
              <a:schemeClr val="bg1"/>
            </a:solidFill>
            <a:miter lim="800000"/>
            <a:headEnd/>
            <a:tailEnd/>
          </a:ln>
        </p:spPr>
        <p:txBody>
          <a:bodyPr wrap="none" lIns="90000" rIns="90000" anchor="ctr"/>
          <a:lstStyle/>
          <a:p>
            <a:endParaRPr lang="nl-NL"/>
          </a:p>
        </p:txBody>
      </p:sp>
      <p:sp>
        <p:nvSpPr>
          <p:cNvPr id="13321" name="Line 15"/>
          <p:cNvSpPr>
            <a:spLocks noChangeShapeType="1"/>
          </p:cNvSpPr>
          <p:nvPr/>
        </p:nvSpPr>
        <p:spPr bwMode="auto">
          <a:xfrm>
            <a:off x="3109913" y="2301875"/>
            <a:ext cx="282575" cy="228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3322" name="Line 16"/>
          <p:cNvSpPr>
            <a:spLocks noChangeShapeType="1"/>
          </p:cNvSpPr>
          <p:nvPr/>
        </p:nvSpPr>
        <p:spPr bwMode="auto">
          <a:xfrm flipV="1">
            <a:off x="5151438" y="2225675"/>
            <a:ext cx="282575" cy="228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3323" name="Rectangle 17"/>
          <p:cNvSpPr>
            <a:spLocks noChangeArrowheads="1"/>
          </p:cNvSpPr>
          <p:nvPr/>
        </p:nvSpPr>
        <p:spPr bwMode="auto">
          <a:xfrm>
            <a:off x="2230438" y="1844675"/>
            <a:ext cx="1936750" cy="3810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pPr algn="ctr">
              <a:lnSpc>
                <a:spcPct val="100000"/>
              </a:lnSpc>
              <a:spcBef>
                <a:spcPct val="0"/>
              </a:spcBef>
              <a:buFontTx/>
              <a:buNone/>
            </a:pPr>
            <a:endParaRPr lang="nl-NL" sz="1000"/>
          </a:p>
        </p:txBody>
      </p:sp>
      <p:sp>
        <p:nvSpPr>
          <p:cNvPr id="13324" name="Rectangle 18"/>
          <p:cNvSpPr>
            <a:spLocks noChangeArrowheads="1"/>
          </p:cNvSpPr>
          <p:nvPr/>
        </p:nvSpPr>
        <p:spPr bwMode="auto">
          <a:xfrm>
            <a:off x="3392488" y="2225675"/>
            <a:ext cx="352425" cy="3048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13325" name="Rectangle 19"/>
          <p:cNvSpPr>
            <a:spLocks noChangeArrowheads="1"/>
          </p:cNvSpPr>
          <p:nvPr/>
        </p:nvSpPr>
        <p:spPr bwMode="auto">
          <a:xfrm>
            <a:off x="4306888" y="1920875"/>
            <a:ext cx="844550" cy="5334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13326" name="Rectangle 20"/>
          <p:cNvSpPr>
            <a:spLocks noChangeArrowheads="1"/>
          </p:cNvSpPr>
          <p:nvPr/>
        </p:nvSpPr>
        <p:spPr bwMode="auto">
          <a:xfrm>
            <a:off x="5081588" y="1920875"/>
            <a:ext cx="352425" cy="3048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13327" name="Line 21"/>
          <p:cNvSpPr>
            <a:spLocks noChangeShapeType="1"/>
          </p:cNvSpPr>
          <p:nvPr/>
        </p:nvSpPr>
        <p:spPr bwMode="auto">
          <a:xfrm>
            <a:off x="2268538" y="1920875"/>
            <a:ext cx="4010025" cy="1588"/>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3328" name="Line 22"/>
          <p:cNvSpPr>
            <a:spLocks noChangeShapeType="1"/>
          </p:cNvSpPr>
          <p:nvPr/>
        </p:nvSpPr>
        <p:spPr bwMode="auto">
          <a:xfrm flipV="1">
            <a:off x="4306888" y="1920875"/>
            <a:ext cx="3175"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3329" name="Line 23"/>
          <p:cNvSpPr>
            <a:spLocks noChangeShapeType="1"/>
          </p:cNvSpPr>
          <p:nvPr/>
        </p:nvSpPr>
        <p:spPr bwMode="auto">
          <a:xfrm flipV="1">
            <a:off x="2268538" y="1920875"/>
            <a:ext cx="0" cy="3886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3330" name="Rectangle 24"/>
          <p:cNvSpPr>
            <a:spLocks noChangeArrowheads="1"/>
          </p:cNvSpPr>
          <p:nvPr/>
        </p:nvSpPr>
        <p:spPr bwMode="auto">
          <a:xfrm>
            <a:off x="4097338" y="1920875"/>
            <a:ext cx="209550" cy="1524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13331" name="Line 25"/>
          <p:cNvSpPr>
            <a:spLocks noChangeShapeType="1"/>
          </p:cNvSpPr>
          <p:nvPr/>
        </p:nvSpPr>
        <p:spPr bwMode="auto">
          <a:xfrm>
            <a:off x="2268538" y="1920875"/>
            <a:ext cx="4010025" cy="1588"/>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3332" name="Rectangle 26"/>
          <p:cNvSpPr>
            <a:spLocks noChangeArrowheads="1"/>
          </p:cNvSpPr>
          <p:nvPr/>
        </p:nvSpPr>
        <p:spPr bwMode="auto">
          <a:xfrm>
            <a:off x="3109913" y="2149475"/>
            <a:ext cx="352425" cy="1524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13333" name="Line 39"/>
          <p:cNvSpPr>
            <a:spLocks noChangeShapeType="1"/>
          </p:cNvSpPr>
          <p:nvPr/>
        </p:nvSpPr>
        <p:spPr bwMode="auto">
          <a:xfrm flipH="1">
            <a:off x="2284413" y="3919538"/>
            <a:ext cx="73025" cy="71437"/>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34" name="Line 41"/>
          <p:cNvSpPr>
            <a:spLocks noChangeShapeType="1"/>
          </p:cNvSpPr>
          <p:nvPr/>
        </p:nvSpPr>
        <p:spPr bwMode="auto">
          <a:xfrm flipH="1">
            <a:off x="2284413" y="3919538"/>
            <a:ext cx="215900" cy="2159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35" name="Line 42"/>
          <p:cNvSpPr>
            <a:spLocks noChangeShapeType="1"/>
          </p:cNvSpPr>
          <p:nvPr/>
        </p:nvSpPr>
        <p:spPr bwMode="auto">
          <a:xfrm flipH="1">
            <a:off x="2306638" y="3919538"/>
            <a:ext cx="339725" cy="363537"/>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36" name="Line 43"/>
          <p:cNvSpPr>
            <a:spLocks noChangeShapeType="1"/>
          </p:cNvSpPr>
          <p:nvPr/>
        </p:nvSpPr>
        <p:spPr bwMode="auto">
          <a:xfrm flipH="1">
            <a:off x="2306638" y="3919538"/>
            <a:ext cx="555625" cy="515937"/>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37" name="Line 44"/>
          <p:cNvSpPr>
            <a:spLocks noChangeShapeType="1"/>
          </p:cNvSpPr>
          <p:nvPr/>
        </p:nvSpPr>
        <p:spPr bwMode="auto">
          <a:xfrm flipH="1">
            <a:off x="2306638" y="3919538"/>
            <a:ext cx="698500" cy="668337"/>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38" name="Line 45"/>
          <p:cNvSpPr>
            <a:spLocks noChangeShapeType="1"/>
          </p:cNvSpPr>
          <p:nvPr/>
        </p:nvSpPr>
        <p:spPr bwMode="auto">
          <a:xfrm flipH="1">
            <a:off x="2230438" y="3919538"/>
            <a:ext cx="917575" cy="896937"/>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39" name="Line 46"/>
          <p:cNvSpPr>
            <a:spLocks noChangeShapeType="1"/>
          </p:cNvSpPr>
          <p:nvPr/>
        </p:nvSpPr>
        <p:spPr bwMode="auto">
          <a:xfrm flipH="1">
            <a:off x="2306638" y="3919538"/>
            <a:ext cx="987425" cy="973137"/>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40" name="Line 47"/>
          <p:cNvSpPr>
            <a:spLocks noChangeShapeType="1"/>
          </p:cNvSpPr>
          <p:nvPr/>
        </p:nvSpPr>
        <p:spPr bwMode="auto">
          <a:xfrm flipH="1">
            <a:off x="2306638" y="3919538"/>
            <a:ext cx="1130300" cy="1125537"/>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41" name="Line 48"/>
          <p:cNvSpPr>
            <a:spLocks noChangeShapeType="1"/>
          </p:cNvSpPr>
          <p:nvPr/>
        </p:nvSpPr>
        <p:spPr bwMode="auto">
          <a:xfrm flipH="1">
            <a:off x="2306638" y="3919538"/>
            <a:ext cx="1273175" cy="1277937"/>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42" name="Line 49"/>
          <p:cNvSpPr>
            <a:spLocks noChangeShapeType="1"/>
          </p:cNvSpPr>
          <p:nvPr/>
        </p:nvSpPr>
        <p:spPr bwMode="auto">
          <a:xfrm flipH="1">
            <a:off x="2306638" y="3919538"/>
            <a:ext cx="1419225" cy="1430337"/>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43" name="Line 50"/>
          <p:cNvSpPr>
            <a:spLocks noChangeShapeType="1"/>
          </p:cNvSpPr>
          <p:nvPr/>
        </p:nvSpPr>
        <p:spPr bwMode="auto">
          <a:xfrm flipH="1">
            <a:off x="2306638" y="3919538"/>
            <a:ext cx="1562100" cy="1582737"/>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44" name="Line 51"/>
          <p:cNvSpPr>
            <a:spLocks noChangeShapeType="1"/>
          </p:cNvSpPr>
          <p:nvPr/>
        </p:nvSpPr>
        <p:spPr bwMode="auto">
          <a:xfrm flipH="1">
            <a:off x="2230438" y="3919538"/>
            <a:ext cx="1781175" cy="1811337"/>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45" name="Line 52"/>
          <p:cNvSpPr>
            <a:spLocks noChangeShapeType="1"/>
          </p:cNvSpPr>
          <p:nvPr/>
        </p:nvSpPr>
        <p:spPr bwMode="auto">
          <a:xfrm flipH="1">
            <a:off x="2306638" y="3919538"/>
            <a:ext cx="1851025" cy="1887537"/>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46" name="Line 53"/>
          <p:cNvSpPr>
            <a:spLocks noChangeShapeType="1"/>
          </p:cNvSpPr>
          <p:nvPr/>
        </p:nvSpPr>
        <p:spPr bwMode="auto">
          <a:xfrm flipH="1">
            <a:off x="2382838" y="3919538"/>
            <a:ext cx="1917700" cy="1963737"/>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47" name="Line 54"/>
          <p:cNvSpPr>
            <a:spLocks noChangeShapeType="1"/>
          </p:cNvSpPr>
          <p:nvPr/>
        </p:nvSpPr>
        <p:spPr bwMode="auto">
          <a:xfrm flipH="1">
            <a:off x="2535238" y="4130675"/>
            <a:ext cx="1752600" cy="1752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48" name="Line 55"/>
          <p:cNvSpPr>
            <a:spLocks noChangeShapeType="1"/>
          </p:cNvSpPr>
          <p:nvPr/>
        </p:nvSpPr>
        <p:spPr bwMode="auto">
          <a:xfrm flipH="1">
            <a:off x="2687638" y="4283075"/>
            <a:ext cx="1600200" cy="1600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49" name="Line 56"/>
          <p:cNvSpPr>
            <a:spLocks noChangeShapeType="1"/>
          </p:cNvSpPr>
          <p:nvPr/>
        </p:nvSpPr>
        <p:spPr bwMode="auto">
          <a:xfrm flipH="1">
            <a:off x="2840038" y="4435475"/>
            <a:ext cx="1447800" cy="14478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50" name="Line 57"/>
          <p:cNvSpPr>
            <a:spLocks noChangeShapeType="1"/>
          </p:cNvSpPr>
          <p:nvPr/>
        </p:nvSpPr>
        <p:spPr bwMode="auto">
          <a:xfrm flipH="1">
            <a:off x="2992438" y="4587875"/>
            <a:ext cx="1295400" cy="12954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51" name="Line 58"/>
          <p:cNvSpPr>
            <a:spLocks noChangeShapeType="1"/>
          </p:cNvSpPr>
          <p:nvPr/>
        </p:nvSpPr>
        <p:spPr bwMode="auto">
          <a:xfrm flipH="1">
            <a:off x="3144838" y="4740275"/>
            <a:ext cx="1143000" cy="11430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52" name="Line 59"/>
          <p:cNvSpPr>
            <a:spLocks noChangeShapeType="1"/>
          </p:cNvSpPr>
          <p:nvPr/>
        </p:nvSpPr>
        <p:spPr bwMode="auto">
          <a:xfrm flipH="1">
            <a:off x="3297238" y="4892675"/>
            <a:ext cx="990600" cy="990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53" name="Line 60"/>
          <p:cNvSpPr>
            <a:spLocks noChangeShapeType="1"/>
          </p:cNvSpPr>
          <p:nvPr/>
        </p:nvSpPr>
        <p:spPr bwMode="auto">
          <a:xfrm flipH="1">
            <a:off x="3449638" y="5045075"/>
            <a:ext cx="838200" cy="838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54" name="Line 61"/>
          <p:cNvSpPr>
            <a:spLocks noChangeShapeType="1"/>
          </p:cNvSpPr>
          <p:nvPr/>
        </p:nvSpPr>
        <p:spPr bwMode="auto">
          <a:xfrm flipH="1">
            <a:off x="3602038" y="5197475"/>
            <a:ext cx="685800" cy="6858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55" name="Line 62"/>
          <p:cNvSpPr>
            <a:spLocks noChangeShapeType="1"/>
          </p:cNvSpPr>
          <p:nvPr/>
        </p:nvSpPr>
        <p:spPr bwMode="auto">
          <a:xfrm flipH="1">
            <a:off x="3754438" y="5349875"/>
            <a:ext cx="533400" cy="5334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56" name="Line 63"/>
          <p:cNvSpPr>
            <a:spLocks noChangeShapeType="1"/>
          </p:cNvSpPr>
          <p:nvPr/>
        </p:nvSpPr>
        <p:spPr bwMode="auto">
          <a:xfrm flipH="1">
            <a:off x="3906838" y="5502275"/>
            <a:ext cx="381000" cy="3810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57" name="Line 64"/>
          <p:cNvSpPr>
            <a:spLocks noChangeShapeType="1"/>
          </p:cNvSpPr>
          <p:nvPr/>
        </p:nvSpPr>
        <p:spPr bwMode="auto">
          <a:xfrm flipH="1">
            <a:off x="4059238" y="5654675"/>
            <a:ext cx="228600" cy="228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58" name="Line 65"/>
          <p:cNvSpPr>
            <a:spLocks noChangeShapeType="1"/>
          </p:cNvSpPr>
          <p:nvPr/>
        </p:nvSpPr>
        <p:spPr bwMode="auto">
          <a:xfrm flipH="1">
            <a:off x="4211638" y="5807075"/>
            <a:ext cx="76200" cy="76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59" name="Text Box 10"/>
          <p:cNvSpPr txBox="1">
            <a:spLocks noChangeArrowheads="1"/>
          </p:cNvSpPr>
          <p:nvPr/>
        </p:nvSpPr>
        <p:spPr bwMode="auto">
          <a:xfrm>
            <a:off x="2260600" y="6057900"/>
            <a:ext cx="75565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theisme</a:t>
            </a:r>
          </a:p>
        </p:txBody>
      </p:sp>
      <p:sp>
        <p:nvSpPr>
          <p:cNvPr id="13360" name="Text Box 11"/>
          <p:cNvSpPr txBox="1">
            <a:spLocks noChangeArrowheads="1"/>
          </p:cNvSpPr>
          <p:nvPr/>
        </p:nvSpPr>
        <p:spPr bwMode="auto">
          <a:xfrm>
            <a:off x="5559425" y="6134100"/>
            <a:ext cx="83978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atheisme</a:t>
            </a:r>
          </a:p>
        </p:txBody>
      </p:sp>
      <p:sp>
        <p:nvSpPr>
          <p:cNvPr id="13361" name="Line 64"/>
          <p:cNvSpPr>
            <a:spLocks noChangeShapeType="1"/>
          </p:cNvSpPr>
          <p:nvPr/>
        </p:nvSpPr>
        <p:spPr bwMode="auto">
          <a:xfrm flipH="1">
            <a:off x="6248400" y="5753100"/>
            <a:ext cx="76200" cy="76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3362" name="Text Box 68"/>
          <p:cNvSpPr txBox="1">
            <a:spLocks noChangeArrowheads="1"/>
          </p:cNvSpPr>
          <p:nvPr/>
        </p:nvSpPr>
        <p:spPr bwMode="auto">
          <a:xfrm>
            <a:off x="3776663" y="6094413"/>
            <a:ext cx="1171575"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Bestaat God?</a:t>
            </a:r>
          </a:p>
        </p:txBody>
      </p:sp>
      <p:sp>
        <p:nvSpPr>
          <p:cNvPr id="13363" name="Text Box 7"/>
          <p:cNvSpPr txBox="1">
            <a:spLocks noChangeArrowheads="1"/>
          </p:cNvSpPr>
          <p:nvPr/>
        </p:nvSpPr>
        <p:spPr bwMode="auto">
          <a:xfrm>
            <a:off x="250825" y="1844675"/>
            <a:ext cx="1931988"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Sterke en gedetailleerde</a:t>
            </a:r>
          </a:p>
          <a:p>
            <a:pPr algn="ctr">
              <a:lnSpc>
                <a:spcPct val="100000"/>
              </a:lnSpc>
              <a:spcBef>
                <a:spcPct val="0"/>
              </a:spcBef>
              <a:buFontTx/>
              <a:buNone/>
            </a:pPr>
            <a:r>
              <a:rPr lang="en-US"/>
              <a:t>waarheidsclaims</a:t>
            </a:r>
          </a:p>
        </p:txBody>
      </p:sp>
      <p:sp>
        <p:nvSpPr>
          <p:cNvPr id="13364" name="Text Box 66"/>
          <p:cNvSpPr txBox="1">
            <a:spLocks noChangeArrowheads="1"/>
          </p:cNvSpPr>
          <p:nvPr/>
        </p:nvSpPr>
        <p:spPr bwMode="auto">
          <a:xfrm>
            <a:off x="484188" y="3579813"/>
            <a:ext cx="1398587"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Niveau van </a:t>
            </a:r>
          </a:p>
          <a:p>
            <a:pPr algn="ctr">
              <a:lnSpc>
                <a:spcPct val="100000"/>
              </a:lnSpc>
              <a:spcBef>
                <a:spcPct val="0"/>
              </a:spcBef>
              <a:buFontTx/>
              <a:buNone/>
            </a:pPr>
            <a:r>
              <a:rPr lang="en-US"/>
              <a:t>waarheidsclaims</a:t>
            </a:r>
            <a:endParaRPr lang="en-US" sz="1600"/>
          </a:p>
        </p:txBody>
      </p:sp>
      <p:sp>
        <p:nvSpPr>
          <p:cNvPr id="13365" name="Text Box 67"/>
          <p:cNvSpPr txBox="1">
            <a:spLocks noChangeArrowheads="1"/>
          </p:cNvSpPr>
          <p:nvPr/>
        </p:nvSpPr>
        <p:spPr bwMode="auto">
          <a:xfrm>
            <a:off x="215900" y="5424488"/>
            <a:ext cx="2103438"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Geen universele en</a:t>
            </a:r>
          </a:p>
          <a:p>
            <a:pPr algn="ctr">
              <a:lnSpc>
                <a:spcPct val="100000"/>
              </a:lnSpc>
              <a:spcBef>
                <a:spcPct val="0"/>
              </a:spcBef>
              <a:buFontTx/>
              <a:buNone/>
            </a:pPr>
            <a:r>
              <a:rPr lang="en-US"/>
              <a:t>Eeuwige waarheidsclaims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el 1"/>
          <p:cNvSpPr>
            <a:spLocks noGrp="1"/>
          </p:cNvSpPr>
          <p:nvPr>
            <p:ph type="title"/>
          </p:nvPr>
        </p:nvSpPr>
        <p:spPr>
          <a:xfrm>
            <a:off x="79375" y="482600"/>
            <a:ext cx="8985250" cy="414338"/>
          </a:xfrm>
        </p:spPr>
        <p:txBody>
          <a:bodyPr/>
          <a:lstStyle/>
          <a:p>
            <a:r>
              <a:rPr lang="nl-NL" smtClean="0"/>
              <a:t>WAAR ZIT DE NPB?</a:t>
            </a:r>
          </a:p>
        </p:txBody>
      </p:sp>
      <p:sp>
        <p:nvSpPr>
          <p:cNvPr id="14339" name="Tijdelijke aanduiding voor inhoud 2"/>
          <p:cNvSpPr>
            <a:spLocks noGrp="1"/>
          </p:cNvSpPr>
          <p:nvPr>
            <p:ph idx="1"/>
          </p:nvPr>
        </p:nvSpPr>
        <p:spPr>
          <a:xfrm>
            <a:off x="504825" y="1785938"/>
            <a:ext cx="8140700" cy="4783137"/>
          </a:xfrm>
        </p:spPr>
        <p:txBody>
          <a:bodyPr/>
          <a:lstStyle/>
          <a:p>
            <a:r>
              <a:rPr lang="nl-NL" smtClean="0"/>
              <a:t>Willen we alleen een bepaald soort vrijzinnigen huisvesten?</a:t>
            </a:r>
          </a:p>
          <a:p>
            <a:pPr>
              <a:buFontTx/>
              <a:buChar char="•"/>
            </a:pPr>
            <a:r>
              <a:rPr lang="nl-NL" smtClean="0"/>
              <a:t>Bijvoorbeeld alleen vrijzinnige theïsten</a:t>
            </a:r>
          </a:p>
          <a:p>
            <a:pPr>
              <a:buFontTx/>
              <a:buChar char="•"/>
            </a:pPr>
            <a:r>
              <a:rPr lang="nl-NL" smtClean="0"/>
              <a:t>Of vrijzinnige theïsten die zich thuis voelen in de joods-christelijke traditie?</a:t>
            </a:r>
          </a:p>
          <a:p>
            <a:pPr>
              <a:buFontTx/>
              <a:buChar char="•"/>
            </a:pPr>
            <a:r>
              <a:rPr lang="nl-NL" smtClean="0"/>
              <a:t>Of alleen vrijzinnig Christenen en religieus humanisten?</a:t>
            </a:r>
          </a:p>
          <a:p>
            <a:pPr>
              <a:buFontTx/>
              <a:buChar char="•"/>
            </a:pPr>
            <a:endParaRPr lang="nl-NL" smtClean="0"/>
          </a:p>
          <a:p>
            <a:r>
              <a:rPr lang="nl-NL" smtClean="0"/>
              <a:t>Of willen we alle vrijzinnigen huisvesten?</a:t>
            </a:r>
          </a:p>
          <a:p>
            <a:r>
              <a:rPr lang="nl-NL" smtClean="0"/>
              <a:t>Dus ook:</a:t>
            </a:r>
          </a:p>
          <a:p>
            <a:pPr>
              <a:buFontTx/>
              <a:buChar char="•"/>
            </a:pPr>
            <a:r>
              <a:rPr lang="nl-NL" smtClean="0"/>
              <a:t>Vrijzinnig humanisten?</a:t>
            </a:r>
          </a:p>
          <a:p>
            <a:pPr>
              <a:buFontTx/>
              <a:buChar char="•"/>
            </a:pPr>
            <a:r>
              <a:rPr lang="nl-NL" smtClean="0"/>
              <a:t>Vrijzinnig boeddhisten?</a:t>
            </a:r>
          </a:p>
          <a:p>
            <a:pPr>
              <a:buFontTx/>
              <a:buChar char="•"/>
            </a:pPr>
            <a:r>
              <a:rPr lang="nl-NL" smtClean="0"/>
              <a:t>Vrijzinnige druïdes?</a:t>
            </a:r>
          </a:p>
          <a:p>
            <a:pPr>
              <a:buFontTx/>
              <a:buChar char="•"/>
            </a:pPr>
            <a:r>
              <a:rPr lang="nl-NL" smtClean="0"/>
              <a:t>Mensen die het ene moment/periode zich geïnspireerd weten door het ene geloofssysteem en het andere moment/periode door een ander geloofssysteem</a:t>
            </a:r>
          </a:p>
          <a:p>
            <a:pPr>
              <a:buFontTx/>
              <a:buChar char="•"/>
            </a:pPr>
            <a:r>
              <a:rPr lang="nl-NL" smtClean="0"/>
              <a:t>Zoekreligieuzen: Mensen die het gewoon nog niet weten, maar niet zitten te wachten op een al voorgegeven kader (b.v. vrijzinnig Christelijk), omdat dat voor hun gevoel hun zoektocht beperkt.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79375" y="482600"/>
            <a:ext cx="8985250" cy="736600"/>
          </a:xfrm>
        </p:spPr>
        <p:txBody>
          <a:bodyPr/>
          <a:lstStyle/>
          <a:p>
            <a:r>
              <a:rPr lang="en-US" smtClean="0"/>
              <a:t>Voorbeelden van geloofsgemeenschappen die alle vrijzinnigen afdekken: Unitarian Universalists (USA) en Unitarians (VK)</a:t>
            </a:r>
          </a:p>
        </p:txBody>
      </p:sp>
      <p:sp>
        <p:nvSpPr>
          <p:cNvPr id="15363" name="Rectangle 3"/>
          <p:cNvSpPr>
            <a:spLocks noGrp="1" noChangeArrowheads="1"/>
          </p:cNvSpPr>
          <p:nvPr>
            <p:ph type="body" idx="1"/>
          </p:nvPr>
        </p:nvSpPr>
        <p:spPr>
          <a:xfrm>
            <a:off x="504825" y="1785938"/>
            <a:ext cx="8140700" cy="4229100"/>
          </a:xfrm>
        </p:spPr>
        <p:txBody>
          <a:bodyPr/>
          <a:lstStyle/>
          <a:p>
            <a:pPr marL="0" indent="0"/>
            <a:r>
              <a:rPr lang="en-US" smtClean="0"/>
              <a:t>Unitarian Universalists Covenant to Affirm and Promote:</a:t>
            </a:r>
          </a:p>
          <a:p>
            <a:pPr marL="0" indent="0">
              <a:buFontTx/>
              <a:buChar char="•"/>
            </a:pPr>
            <a:r>
              <a:rPr lang="en-US" smtClean="0"/>
              <a:t>The inherent worth and dignity of every person</a:t>
            </a:r>
          </a:p>
          <a:p>
            <a:pPr marL="0" indent="0">
              <a:buFontTx/>
              <a:buChar char="•"/>
            </a:pPr>
            <a:r>
              <a:rPr lang="en-US" smtClean="0"/>
              <a:t>Justice, equity and compassion in human relations</a:t>
            </a:r>
          </a:p>
          <a:p>
            <a:pPr marL="0" indent="0">
              <a:buFontTx/>
              <a:buChar char="•"/>
            </a:pPr>
            <a:r>
              <a:rPr lang="en-US" u="sng" smtClean="0"/>
              <a:t>Acceptance of one another</a:t>
            </a:r>
            <a:r>
              <a:rPr lang="en-US" smtClean="0"/>
              <a:t> </a:t>
            </a:r>
            <a:r>
              <a:rPr lang="en-US" u="sng" smtClean="0"/>
              <a:t>and encouragement to spiritual growth</a:t>
            </a:r>
            <a:r>
              <a:rPr lang="en-US" smtClean="0"/>
              <a:t> in our congregations</a:t>
            </a:r>
          </a:p>
          <a:p>
            <a:pPr marL="0" indent="0">
              <a:buFontTx/>
              <a:buChar char="•"/>
            </a:pPr>
            <a:r>
              <a:rPr lang="en-US" u="sng" smtClean="0"/>
              <a:t>A free and responsible search for truth and meaning</a:t>
            </a:r>
          </a:p>
          <a:p>
            <a:pPr marL="0" indent="0">
              <a:buFontTx/>
              <a:buChar char="•"/>
            </a:pPr>
            <a:r>
              <a:rPr lang="en-US" u="sng" smtClean="0"/>
              <a:t>The right of conscience and the use of the democratic process within our congregations and in society at large</a:t>
            </a:r>
          </a:p>
          <a:p>
            <a:pPr marL="0" indent="0">
              <a:buFontTx/>
              <a:buChar char="•"/>
            </a:pPr>
            <a:r>
              <a:rPr lang="en-US" smtClean="0"/>
              <a:t>The goal of a world community with peace, liberty and justice for all</a:t>
            </a:r>
          </a:p>
          <a:p>
            <a:pPr marL="0" indent="0">
              <a:buFontTx/>
              <a:buChar char="•"/>
            </a:pPr>
            <a:r>
              <a:rPr lang="en-US" smtClean="0"/>
              <a:t>Respect for the interdependent web of all existence, of which we are a part.</a:t>
            </a:r>
          </a:p>
          <a:p>
            <a:pPr marL="0" indent="0">
              <a:buFontTx/>
              <a:buChar char="•"/>
            </a:pPr>
            <a:endParaRPr lang="en-US" smtClean="0"/>
          </a:p>
          <a:p>
            <a:pPr marL="0" indent="0"/>
            <a:r>
              <a:rPr lang="en-US" smtClean="0"/>
              <a:t>UK Unitarian website:</a:t>
            </a:r>
          </a:p>
          <a:p>
            <a:pPr marL="0" indent="0"/>
            <a:r>
              <a:rPr lang="en-US" smtClean="0"/>
              <a:t>“Unitarianism differs from many other religions in that we believe in helping people find their own spiritual path rather than defining it for them.”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smtClean="0"/>
              <a:t>Waarom zien vrijzinnigen af van waarheidsclaims?</a:t>
            </a:r>
          </a:p>
        </p:txBody>
      </p:sp>
      <p:sp>
        <p:nvSpPr>
          <p:cNvPr id="16387" name="Rectangle 3"/>
          <p:cNvSpPr>
            <a:spLocks noGrp="1" noChangeArrowheads="1"/>
          </p:cNvSpPr>
          <p:nvPr>
            <p:ph type="body" idx="1"/>
          </p:nvPr>
        </p:nvSpPr>
        <p:spPr>
          <a:xfrm>
            <a:off x="539750" y="1844675"/>
            <a:ext cx="8140700" cy="4759325"/>
          </a:xfrm>
        </p:spPr>
        <p:txBody>
          <a:bodyPr/>
          <a:lstStyle/>
          <a:p>
            <a:pPr marL="0" indent="0"/>
            <a:endParaRPr lang="nl-NL" smtClean="0"/>
          </a:p>
          <a:p>
            <a:pPr marL="0" indent="0"/>
            <a:r>
              <a:rPr lang="nl-NL" smtClean="0"/>
              <a:t>Waarom?</a:t>
            </a:r>
          </a:p>
          <a:p>
            <a:pPr marL="0" indent="0"/>
            <a:r>
              <a:rPr lang="nl-NL" smtClean="0"/>
              <a:t>Zes redenen:</a:t>
            </a:r>
          </a:p>
          <a:p>
            <a:pPr marL="0" indent="0"/>
            <a:r>
              <a:rPr lang="nl-NL" smtClean="0"/>
              <a:t>1. Waarheidsclaims kunnen vaak niet bewezen worden.</a:t>
            </a:r>
          </a:p>
          <a:p>
            <a:pPr marL="0" indent="0"/>
            <a:r>
              <a:rPr lang="nl-NL" smtClean="0"/>
              <a:t>2. Waarheidsclaims en de bereidheid om ze te verdedigen, indien noodzakelijke door geweld, hebben de mensheid een ongelofelijke hoeveelheid leed gebracht</a:t>
            </a:r>
          </a:p>
          <a:p>
            <a:pPr marL="0" indent="0"/>
            <a:r>
              <a:rPr lang="nl-NL" smtClean="0"/>
              <a:t>3. In een steeds multiculturelere samenleving is de acceptatie van de ander van cruciaal belang</a:t>
            </a:r>
          </a:p>
          <a:p>
            <a:pPr marL="0" indent="0"/>
            <a:r>
              <a:rPr lang="nl-NL" smtClean="0"/>
              <a:t>4. Een volledig respect voor de waarheid en waardigheid van ieder individu vraagt van ons te accepteren dat de waarheid van iemand anders voor die persoon net zo waar is, als onze waarheid voor ons is.</a:t>
            </a:r>
          </a:p>
          <a:p>
            <a:pPr marL="0" indent="0"/>
            <a:r>
              <a:rPr lang="nl-NL" smtClean="0"/>
              <a:t>5. Het ontplooien van menselijk potentieel, zowel op een individueel niveau als op niveau van de menselijk soort is alleen maar gebaat bij een openheid voor elk nieuw idee</a:t>
            </a:r>
          </a:p>
          <a:p>
            <a:pPr marL="0" indent="0"/>
            <a:r>
              <a:rPr lang="nl-NL" smtClean="0"/>
              <a:t>6. Het ontkennen van waarheidsclaims is een fundering voor de houding van actieve openheid ten opzicht van de ideeen en geloofsopvatting van anderen die vrijzinnigen zo kenmerkt.</a:t>
            </a:r>
          </a:p>
        </p:txBody>
      </p:sp>
      <p:sp>
        <p:nvSpPr>
          <p:cNvPr id="16388" name="Rectangle 3"/>
          <p:cNvSpPr>
            <a:spLocks noChangeArrowheads="1"/>
          </p:cNvSpPr>
          <p:nvPr/>
        </p:nvSpPr>
        <p:spPr bwMode="auto">
          <a:xfrm>
            <a:off x="611188" y="1052513"/>
            <a:ext cx="8140700" cy="787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lIns="100012" tIns="46038" rIns="100012" bIns="46038">
            <a:spAutoFit/>
          </a:bodyPr>
          <a:lstStyle/>
          <a:p>
            <a:pPr defTabSz="976313">
              <a:lnSpc>
                <a:spcPct val="95000"/>
              </a:lnSpc>
              <a:spcBef>
                <a:spcPct val="35000"/>
              </a:spcBef>
              <a:buFontTx/>
              <a:buNone/>
            </a:pPr>
            <a:r>
              <a:rPr lang="en-US" sz="1600"/>
              <a:t>Vrijzinnig geloof is een specifieke manier om om te gaan met de verscheidenheid van geloofssystemen in de wereld, namelijk dat het afziet van (gedetailleerde) eeuwige en universele waarheidsclaims.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smtClean="0"/>
              <a:t>Wat zijn de alternatieven voor vrijzinnig geloof?</a:t>
            </a:r>
          </a:p>
        </p:txBody>
      </p:sp>
      <p:sp>
        <p:nvSpPr>
          <p:cNvPr id="17411" name="Rectangle 3"/>
          <p:cNvSpPr>
            <a:spLocks noGrp="1" noChangeArrowheads="1"/>
          </p:cNvSpPr>
          <p:nvPr>
            <p:ph type="body" idx="1"/>
          </p:nvPr>
        </p:nvSpPr>
        <p:spPr>
          <a:xfrm>
            <a:off x="504825" y="1785938"/>
            <a:ext cx="8140700" cy="3387725"/>
          </a:xfrm>
        </p:spPr>
        <p:txBody>
          <a:bodyPr/>
          <a:lstStyle/>
          <a:p>
            <a:pPr marL="0" indent="0"/>
            <a:r>
              <a:rPr lang="en-US" smtClean="0"/>
              <a:t>In conventionele religies kunnen alternatieven worden gevonden door te kijken naar geloofssystemen:</a:t>
            </a:r>
          </a:p>
          <a:p>
            <a:pPr marL="0" indent="0"/>
            <a:endParaRPr lang="en-US" smtClean="0"/>
          </a:p>
          <a:p>
            <a:pPr marL="0" indent="0">
              <a:buFontTx/>
              <a:buChar char="-"/>
            </a:pPr>
            <a:r>
              <a:rPr lang="en-US" smtClean="0"/>
              <a:t> In plaats van in één God te geloven, kan men in geen of in veel Goden geloven. </a:t>
            </a:r>
          </a:p>
          <a:p>
            <a:pPr marL="0" indent="0">
              <a:buFontTx/>
              <a:buChar char="-"/>
            </a:pPr>
            <a:r>
              <a:rPr lang="en-US" smtClean="0"/>
              <a:t> In plaats van te geloven dat de Bijbel Gods openbaring bevat kan men geloven dat de Koran Gods openbaring bevat.</a:t>
            </a:r>
          </a:p>
          <a:p>
            <a:pPr marL="0" indent="0">
              <a:buFontTx/>
              <a:buChar char="-"/>
            </a:pPr>
            <a:r>
              <a:rPr lang="en-US" smtClean="0"/>
              <a:t> In plaats van te geloven dat er geen leven na de dood is , kan men geloven in een hemel of in reincarnatie</a:t>
            </a:r>
          </a:p>
          <a:p>
            <a:pPr marL="0" indent="0"/>
            <a:r>
              <a:rPr lang="en-US" smtClean="0"/>
              <a:t>Voor vrijzinnig geloof werkt dit niet, omdat er niet één geloofssysteem bestaat dat de essentie bevat van vrijzinnig geloof.</a:t>
            </a:r>
          </a:p>
          <a:p>
            <a:pPr marL="0" indent="0"/>
            <a:r>
              <a:rPr lang="en-US" smtClean="0"/>
              <a:t>Je moet eerder op zoek gaan naar alternatieven voor het omgaan met de verscheidenheid van geloofssystemen in de wereld.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79375" y="482600"/>
            <a:ext cx="8985250" cy="1044575"/>
          </a:xfrm>
        </p:spPr>
        <p:txBody>
          <a:bodyPr/>
          <a:lstStyle/>
          <a:p>
            <a:r>
              <a:rPr lang="nl-NL" smtClean="0"/>
              <a:t>UITBREIDING VAN HET HOEFIJZERMODEL NAAR VERSCHILLENDE METARELIGIES</a:t>
            </a:r>
            <a:br>
              <a:rPr lang="nl-NL" smtClean="0"/>
            </a:br>
            <a:endParaRPr lang="nl-NL" smtClean="0"/>
          </a:p>
        </p:txBody>
      </p:sp>
      <p:sp>
        <p:nvSpPr>
          <p:cNvPr id="18435" name="Rectangle 3"/>
          <p:cNvSpPr>
            <a:spLocks noGrp="1" noChangeArrowheads="1"/>
          </p:cNvSpPr>
          <p:nvPr>
            <p:ph type="body" idx="1"/>
          </p:nvPr>
        </p:nvSpPr>
        <p:spPr>
          <a:xfrm>
            <a:off x="468313" y="1341438"/>
            <a:ext cx="8140700" cy="5145087"/>
          </a:xfrm>
        </p:spPr>
        <p:txBody>
          <a:bodyPr/>
          <a:lstStyle/>
          <a:p>
            <a:pPr marL="0" indent="0">
              <a:lnSpc>
                <a:spcPct val="85000"/>
              </a:lnSpc>
            </a:pPr>
            <a:r>
              <a:rPr lang="nl-NL" smtClean="0"/>
              <a:t>Definitie: Een Metareligie is een manier van omgaan met de grote diversiteit van geloofssystemen in de wereld.</a:t>
            </a:r>
          </a:p>
          <a:p>
            <a:pPr marL="0" indent="0">
              <a:lnSpc>
                <a:spcPct val="85000"/>
              </a:lnSpc>
            </a:pPr>
            <a:r>
              <a:rPr lang="nl-NL" smtClean="0"/>
              <a:t>Vrijzinnigheid is een metareligie: Door het ontkennen van waarheidsclaims is er mogelijkheid dat verschillende geloofssystemen naast elkaar bestaan zonder tegenstrijdigheid.</a:t>
            </a:r>
          </a:p>
          <a:p>
            <a:pPr marL="0" indent="0">
              <a:lnSpc>
                <a:spcPct val="85000"/>
              </a:lnSpc>
            </a:pPr>
            <a:endParaRPr lang="nl-NL" smtClean="0"/>
          </a:p>
          <a:p>
            <a:pPr marL="0" indent="0">
              <a:lnSpc>
                <a:spcPct val="85000"/>
              </a:lnSpc>
            </a:pPr>
            <a:r>
              <a:rPr lang="nl-NL" smtClean="0"/>
              <a:t>Andere metareligies zijn: </a:t>
            </a:r>
          </a:p>
          <a:p>
            <a:pPr lvl="1">
              <a:lnSpc>
                <a:spcPct val="85000"/>
              </a:lnSpc>
            </a:pPr>
            <a:r>
              <a:rPr lang="nl-NL" smtClean="0"/>
              <a:t>Fundamentalisme: Ik heb gelijk, jij zit fout</a:t>
            </a:r>
          </a:p>
          <a:p>
            <a:pPr lvl="1">
              <a:lnSpc>
                <a:spcPct val="85000"/>
              </a:lnSpc>
            </a:pPr>
            <a:r>
              <a:rPr lang="nl-NL" smtClean="0"/>
              <a:t>Ietsism: Alleen dat is waar waarover iedereen (of een grote meerderheid) het eens is, b.v.: “Er moet meer zijn tussen hemel en aarde”</a:t>
            </a:r>
          </a:p>
          <a:p>
            <a:pPr lvl="1">
              <a:lnSpc>
                <a:spcPct val="85000"/>
              </a:lnSpc>
            </a:pPr>
            <a:r>
              <a:rPr lang="nl-NL" smtClean="0"/>
              <a:t>Syncretisme: Om onze eigen religie te creëren voegen we de beste elementen van de verschillende wereldgodsdiensten bij elkaar. (b.v. moderne Sufis, Baha’i).</a:t>
            </a:r>
          </a:p>
          <a:p>
            <a:pPr lvl="1">
              <a:lnSpc>
                <a:spcPct val="85000"/>
              </a:lnSpc>
            </a:pPr>
            <a:r>
              <a:rPr lang="nl-NL" smtClean="0"/>
              <a:t>Methodologisch syncretisme (bijvoorbeeld Ken Wilber). We integreren de spirituele methoden om persoonlijke ontwikkeling te bereiken uit alle religieuze en wijsheidstradities. Op deze manier krijgen we een integrale methode om te spiritueel te groeien als persoon. Deze methode kan vervolgens in elke religieuze traditie helpen. </a:t>
            </a:r>
          </a:p>
          <a:p>
            <a:pPr lvl="1">
              <a:lnSpc>
                <a:spcPct val="85000"/>
              </a:lnSpc>
            </a:pPr>
            <a:r>
              <a:rPr lang="nl-NL" smtClean="0"/>
              <a:t>New Age: Alle verschillende geloofssystemen kunnen naast elkaar bestaan. Dat daar logische problemen door ontstaan, daar moeten we maar niet teveel over nadenken.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a:xfrm>
            <a:off x="611188" y="311150"/>
            <a:ext cx="8707437" cy="336550"/>
          </a:xfrm>
          <a:noFill/>
        </p:spPr>
        <p:txBody>
          <a:bodyPr anchor="ctr"/>
          <a:lstStyle/>
          <a:p>
            <a:pPr>
              <a:lnSpc>
                <a:spcPct val="100000"/>
              </a:lnSpc>
            </a:pPr>
            <a:r>
              <a:rPr lang="en-US" sz="1600" smtClean="0"/>
              <a:t>UITBREIDING VAN HET RELIGIEUZE HOEFIJZER</a:t>
            </a:r>
          </a:p>
        </p:txBody>
      </p:sp>
      <p:grpSp>
        <p:nvGrpSpPr>
          <p:cNvPr id="19459" name="Group 28"/>
          <p:cNvGrpSpPr>
            <a:grpSpLocks/>
          </p:cNvGrpSpPr>
          <p:nvPr/>
        </p:nvGrpSpPr>
        <p:grpSpPr bwMode="auto">
          <a:xfrm>
            <a:off x="2286000" y="3644900"/>
            <a:ext cx="1565275" cy="1460500"/>
            <a:chOff x="1440" y="432"/>
            <a:chExt cx="2574" cy="2784"/>
          </a:xfrm>
        </p:grpSpPr>
        <p:sp>
          <p:nvSpPr>
            <p:cNvPr id="19487" name="Rectangle 3"/>
            <p:cNvSpPr>
              <a:spLocks noChangeArrowheads="1"/>
            </p:cNvSpPr>
            <p:nvPr/>
          </p:nvSpPr>
          <p:spPr bwMode="auto">
            <a:xfrm>
              <a:off x="1463" y="720"/>
              <a:ext cx="2526" cy="2496"/>
            </a:xfrm>
            <a:prstGeom prst="rect">
              <a:avLst/>
            </a:prstGeom>
            <a:solidFill>
              <a:schemeClr val="accent1"/>
            </a:solidFill>
            <a:ln w="12700">
              <a:solidFill>
                <a:schemeClr val="tx1"/>
              </a:solidFill>
              <a:miter lim="800000"/>
              <a:headEnd/>
              <a:tailEnd/>
            </a:ln>
          </p:spPr>
          <p:txBody>
            <a:bodyPr wrap="none" lIns="90000" rIns="90000" anchor="ctr"/>
            <a:lstStyle/>
            <a:p>
              <a:endParaRPr lang="nl-NL"/>
            </a:p>
          </p:txBody>
        </p:sp>
        <p:sp>
          <p:nvSpPr>
            <p:cNvPr id="19488" name="Rectangle 4"/>
            <p:cNvSpPr>
              <a:spLocks noChangeArrowheads="1"/>
            </p:cNvSpPr>
            <p:nvPr/>
          </p:nvSpPr>
          <p:spPr bwMode="auto">
            <a:xfrm>
              <a:off x="2748" y="720"/>
              <a:ext cx="1241" cy="1248"/>
            </a:xfrm>
            <a:prstGeom prst="rect">
              <a:avLst/>
            </a:prstGeom>
            <a:solidFill>
              <a:schemeClr val="accent1"/>
            </a:solidFill>
            <a:ln w="12700">
              <a:solidFill>
                <a:schemeClr val="tx1"/>
              </a:solidFill>
              <a:miter lim="800000"/>
              <a:headEnd/>
              <a:tailEnd/>
            </a:ln>
          </p:spPr>
          <p:txBody>
            <a:bodyPr wrap="none" lIns="90000" rIns="90000" anchor="ctr"/>
            <a:lstStyle/>
            <a:p>
              <a:endParaRPr lang="nl-NL"/>
            </a:p>
          </p:txBody>
        </p:sp>
        <p:sp>
          <p:nvSpPr>
            <p:cNvPr id="19489" name="Rectangle 5"/>
            <p:cNvSpPr>
              <a:spLocks noChangeArrowheads="1"/>
            </p:cNvSpPr>
            <p:nvPr/>
          </p:nvSpPr>
          <p:spPr bwMode="auto">
            <a:xfrm>
              <a:off x="1463" y="1968"/>
              <a:ext cx="1285" cy="1248"/>
            </a:xfrm>
            <a:prstGeom prst="rect">
              <a:avLst/>
            </a:prstGeom>
            <a:solidFill>
              <a:schemeClr val="accent1"/>
            </a:solidFill>
            <a:ln w="12700">
              <a:solidFill>
                <a:schemeClr val="tx1"/>
              </a:solidFill>
              <a:miter lim="800000"/>
              <a:headEnd/>
              <a:tailEnd/>
            </a:ln>
          </p:spPr>
          <p:txBody>
            <a:bodyPr wrap="none" lIns="90000" rIns="90000" anchor="ctr"/>
            <a:lstStyle/>
            <a:p>
              <a:pPr algn="ctr">
                <a:lnSpc>
                  <a:spcPct val="100000"/>
                </a:lnSpc>
                <a:spcBef>
                  <a:spcPct val="0"/>
                </a:spcBef>
                <a:buFontTx/>
                <a:buNone/>
              </a:pPr>
              <a:endParaRPr lang="nl-NL"/>
            </a:p>
          </p:txBody>
        </p:sp>
        <p:sp>
          <p:nvSpPr>
            <p:cNvPr id="19490" name="Oval 12"/>
            <p:cNvSpPr>
              <a:spLocks noChangeArrowheads="1"/>
            </p:cNvSpPr>
            <p:nvPr/>
          </p:nvSpPr>
          <p:spPr bwMode="auto">
            <a:xfrm>
              <a:off x="1773" y="528"/>
              <a:ext cx="1950" cy="2496"/>
            </a:xfrm>
            <a:prstGeom prst="ellipse">
              <a:avLst/>
            </a:prstGeom>
            <a:noFill/>
            <a:ln w="127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lIns="90000" rIns="90000" anchor="ctr"/>
            <a:lstStyle/>
            <a:p>
              <a:endParaRPr lang="nl-NL"/>
            </a:p>
          </p:txBody>
        </p:sp>
        <p:sp>
          <p:nvSpPr>
            <p:cNvPr id="19491" name="Oval 13"/>
            <p:cNvSpPr>
              <a:spLocks noChangeArrowheads="1"/>
            </p:cNvSpPr>
            <p:nvPr/>
          </p:nvSpPr>
          <p:spPr bwMode="auto">
            <a:xfrm>
              <a:off x="1994" y="768"/>
              <a:ext cx="1507" cy="2016"/>
            </a:xfrm>
            <a:prstGeom prst="ellipse">
              <a:avLst/>
            </a:prstGeom>
            <a:noFill/>
            <a:ln w="127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lIns="90000" rIns="90000" anchor="ctr"/>
            <a:lstStyle/>
            <a:p>
              <a:endParaRPr lang="nl-NL"/>
            </a:p>
          </p:txBody>
        </p:sp>
        <p:sp>
          <p:nvSpPr>
            <p:cNvPr id="19492" name="Rectangle 14"/>
            <p:cNvSpPr>
              <a:spLocks noChangeArrowheads="1"/>
            </p:cNvSpPr>
            <p:nvPr/>
          </p:nvSpPr>
          <p:spPr bwMode="auto">
            <a:xfrm>
              <a:off x="1994" y="432"/>
              <a:ext cx="1330" cy="288"/>
            </a:xfrm>
            <a:prstGeom prst="rect">
              <a:avLst/>
            </a:prstGeom>
            <a:solidFill>
              <a:schemeClr val="accent1"/>
            </a:solidFill>
            <a:ln w="12700">
              <a:solidFill>
                <a:schemeClr val="bg1"/>
              </a:solidFill>
              <a:miter lim="800000"/>
              <a:headEnd/>
              <a:tailEnd/>
            </a:ln>
          </p:spPr>
          <p:txBody>
            <a:bodyPr wrap="none" lIns="90000" rIns="90000" anchor="ctr"/>
            <a:lstStyle/>
            <a:p>
              <a:endParaRPr lang="nl-NL"/>
            </a:p>
          </p:txBody>
        </p:sp>
        <p:sp>
          <p:nvSpPr>
            <p:cNvPr id="19493" name="Line 15"/>
            <p:cNvSpPr>
              <a:spLocks noChangeShapeType="1"/>
            </p:cNvSpPr>
            <p:nvPr/>
          </p:nvSpPr>
          <p:spPr bwMode="auto">
            <a:xfrm>
              <a:off x="1994" y="960"/>
              <a:ext cx="178" cy="144"/>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9494" name="Line 16"/>
            <p:cNvSpPr>
              <a:spLocks noChangeShapeType="1"/>
            </p:cNvSpPr>
            <p:nvPr/>
          </p:nvSpPr>
          <p:spPr bwMode="auto">
            <a:xfrm flipV="1">
              <a:off x="3280" y="912"/>
              <a:ext cx="177" cy="144"/>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9495" name="Rectangle 17"/>
            <p:cNvSpPr>
              <a:spLocks noChangeArrowheads="1"/>
            </p:cNvSpPr>
            <p:nvPr/>
          </p:nvSpPr>
          <p:spPr bwMode="auto">
            <a:xfrm>
              <a:off x="1440" y="672"/>
              <a:ext cx="1219" cy="24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pPr algn="ctr">
                <a:lnSpc>
                  <a:spcPct val="100000"/>
                </a:lnSpc>
                <a:spcBef>
                  <a:spcPct val="0"/>
                </a:spcBef>
                <a:buFontTx/>
                <a:buNone/>
              </a:pPr>
              <a:endParaRPr lang="nl-NL" sz="1000"/>
            </a:p>
          </p:txBody>
        </p:sp>
        <p:sp>
          <p:nvSpPr>
            <p:cNvPr id="19496" name="Rectangle 18"/>
            <p:cNvSpPr>
              <a:spLocks noChangeArrowheads="1"/>
            </p:cNvSpPr>
            <p:nvPr/>
          </p:nvSpPr>
          <p:spPr bwMode="auto">
            <a:xfrm>
              <a:off x="2172" y="912"/>
              <a:ext cx="221" cy="192"/>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19497" name="Rectangle 19"/>
            <p:cNvSpPr>
              <a:spLocks noChangeArrowheads="1"/>
            </p:cNvSpPr>
            <p:nvPr/>
          </p:nvSpPr>
          <p:spPr bwMode="auto">
            <a:xfrm>
              <a:off x="2748" y="720"/>
              <a:ext cx="532" cy="336"/>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19498" name="Rectangle 20"/>
            <p:cNvSpPr>
              <a:spLocks noChangeArrowheads="1"/>
            </p:cNvSpPr>
            <p:nvPr/>
          </p:nvSpPr>
          <p:spPr bwMode="auto">
            <a:xfrm>
              <a:off x="3235" y="720"/>
              <a:ext cx="222" cy="192"/>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19499" name="Line 21"/>
            <p:cNvSpPr>
              <a:spLocks noChangeShapeType="1"/>
            </p:cNvSpPr>
            <p:nvPr/>
          </p:nvSpPr>
          <p:spPr bwMode="auto">
            <a:xfrm>
              <a:off x="1463" y="720"/>
              <a:ext cx="2526" cy="1"/>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9500" name="Line 22"/>
            <p:cNvSpPr>
              <a:spLocks noChangeShapeType="1"/>
            </p:cNvSpPr>
            <p:nvPr/>
          </p:nvSpPr>
          <p:spPr bwMode="auto">
            <a:xfrm flipV="1">
              <a:off x="2748" y="720"/>
              <a:ext cx="1" cy="1248"/>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9501" name="Line 23"/>
            <p:cNvSpPr>
              <a:spLocks noChangeShapeType="1"/>
            </p:cNvSpPr>
            <p:nvPr/>
          </p:nvSpPr>
          <p:spPr bwMode="auto">
            <a:xfrm flipV="1">
              <a:off x="1463" y="720"/>
              <a:ext cx="1" cy="2448"/>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9502" name="Rectangle 24"/>
            <p:cNvSpPr>
              <a:spLocks noChangeArrowheads="1"/>
            </p:cNvSpPr>
            <p:nvPr/>
          </p:nvSpPr>
          <p:spPr bwMode="auto">
            <a:xfrm>
              <a:off x="2615" y="720"/>
              <a:ext cx="133" cy="96"/>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19503" name="Line 25"/>
            <p:cNvSpPr>
              <a:spLocks noChangeShapeType="1"/>
            </p:cNvSpPr>
            <p:nvPr/>
          </p:nvSpPr>
          <p:spPr bwMode="auto">
            <a:xfrm flipV="1">
              <a:off x="1463" y="709"/>
              <a:ext cx="2551" cy="11"/>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9504" name="Rectangle 26"/>
            <p:cNvSpPr>
              <a:spLocks noChangeArrowheads="1"/>
            </p:cNvSpPr>
            <p:nvPr/>
          </p:nvSpPr>
          <p:spPr bwMode="auto">
            <a:xfrm>
              <a:off x="1994" y="864"/>
              <a:ext cx="222" cy="96"/>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grpSp>
      <p:sp>
        <p:nvSpPr>
          <p:cNvPr id="19460" name="Line 29"/>
          <p:cNvSpPr>
            <a:spLocks noChangeShapeType="1"/>
          </p:cNvSpPr>
          <p:nvPr/>
        </p:nvSpPr>
        <p:spPr bwMode="auto">
          <a:xfrm flipH="1" flipV="1">
            <a:off x="2268538" y="765175"/>
            <a:ext cx="14287" cy="4319588"/>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9461" name="Line 30"/>
          <p:cNvSpPr>
            <a:spLocks noChangeShapeType="1"/>
          </p:cNvSpPr>
          <p:nvPr/>
        </p:nvSpPr>
        <p:spPr bwMode="auto">
          <a:xfrm flipV="1">
            <a:off x="3073400" y="1268413"/>
            <a:ext cx="0" cy="381635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9462" name="Line 31"/>
          <p:cNvSpPr>
            <a:spLocks noChangeShapeType="1"/>
          </p:cNvSpPr>
          <p:nvPr/>
        </p:nvSpPr>
        <p:spPr bwMode="auto">
          <a:xfrm flipV="1">
            <a:off x="3851275" y="1268413"/>
            <a:ext cx="0" cy="381635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9463" name="Line 32"/>
          <p:cNvSpPr>
            <a:spLocks noChangeShapeType="1"/>
          </p:cNvSpPr>
          <p:nvPr/>
        </p:nvSpPr>
        <p:spPr bwMode="auto">
          <a:xfrm flipV="1">
            <a:off x="4572000" y="1268413"/>
            <a:ext cx="0" cy="381635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9464" name="Line 33"/>
          <p:cNvSpPr>
            <a:spLocks noChangeShapeType="1"/>
          </p:cNvSpPr>
          <p:nvPr/>
        </p:nvSpPr>
        <p:spPr bwMode="auto">
          <a:xfrm flipV="1">
            <a:off x="5364163" y="1268413"/>
            <a:ext cx="0" cy="381635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9465" name="Line 34"/>
          <p:cNvSpPr>
            <a:spLocks noChangeShapeType="1"/>
          </p:cNvSpPr>
          <p:nvPr/>
        </p:nvSpPr>
        <p:spPr bwMode="auto">
          <a:xfrm flipV="1">
            <a:off x="6084888" y="1268413"/>
            <a:ext cx="0" cy="381635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9466" name="Line 35"/>
          <p:cNvSpPr>
            <a:spLocks noChangeShapeType="1"/>
          </p:cNvSpPr>
          <p:nvPr/>
        </p:nvSpPr>
        <p:spPr bwMode="auto">
          <a:xfrm>
            <a:off x="2268538" y="5084763"/>
            <a:ext cx="4751387" cy="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9467" name="Line 36"/>
          <p:cNvSpPr>
            <a:spLocks noChangeShapeType="1"/>
          </p:cNvSpPr>
          <p:nvPr/>
        </p:nvSpPr>
        <p:spPr bwMode="auto">
          <a:xfrm>
            <a:off x="2268538" y="4437063"/>
            <a:ext cx="4319587" cy="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9468" name="Line 37"/>
          <p:cNvSpPr>
            <a:spLocks noChangeShapeType="1"/>
          </p:cNvSpPr>
          <p:nvPr/>
        </p:nvSpPr>
        <p:spPr bwMode="auto">
          <a:xfrm>
            <a:off x="2339975" y="3789363"/>
            <a:ext cx="4248150" cy="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9469" name="Line 38"/>
          <p:cNvSpPr>
            <a:spLocks noChangeShapeType="1"/>
          </p:cNvSpPr>
          <p:nvPr/>
        </p:nvSpPr>
        <p:spPr bwMode="auto">
          <a:xfrm>
            <a:off x="2268538" y="3068638"/>
            <a:ext cx="4319587" cy="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9470" name="Line 39"/>
          <p:cNvSpPr>
            <a:spLocks noChangeShapeType="1"/>
          </p:cNvSpPr>
          <p:nvPr/>
        </p:nvSpPr>
        <p:spPr bwMode="auto">
          <a:xfrm>
            <a:off x="2268538" y="2349500"/>
            <a:ext cx="4248150" cy="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9471" name="Line 40"/>
          <p:cNvSpPr>
            <a:spLocks noChangeShapeType="1"/>
          </p:cNvSpPr>
          <p:nvPr/>
        </p:nvSpPr>
        <p:spPr bwMode="auto">
          <a:xfrm>
            <a:off x="2268538" y="1628775"/>
            <a:ext cx="4248150" cy="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9472" name="Text Box 41"/>
          <p:cNvSpPr txBox="1">
            <a:spLocks noChangeArrowheads="1"/>
          </p:cNvSpPr>
          <p:nvPr/>
        </p:nvSpPr>
        <p:spPr bwMode="auto">
          <a:xfrm>
            <a:off x="827088" y="4652963"/>
            <a:ext cx="1187450" cy="349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2075" tIns="92075" rIns="92075" bIns="92075">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a:t>Vrijzinnigheid</a:t>
            </a:r>
          </a:p>
        </p:txBody>
      </p:sp>
      <p:sp>
        <p:nvSpPr>
          <p:cNvPr id="19473" name="Text Box 42"/>
          <p:cNvSpPr txBox="1">
            <a:spLocks noChangeArrowheads="1"/>
          </p:cNvSpPr>
          <p:nvPr/>
        </p:nvSpPr>
        <p:spPr bwMode="auto">
          <a:xfrm>
            <a:off x="684213" y="3933825"/>
            <a:ext cx="1436687" cy="349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2075" tIns="92075" rIns="92075" bIns="92075">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a:t>fundamentalisme</a:t>
            </a:r>
          </a:p>
        </p:txBody>
      </p:sp>
      <p:sp>
        <p:nvSpPr>
          <p:cNvPr id="19474" name="Text Box 43"/>
          <p:cNvSpPr txBox="1">
            <a:spLocks noChangeArrowheads="1"/>
          </p:cNvSpPr>
          <p:nvPr/>
        </p:nvSpPr>
        <p:spPr bwMode="auto">
          <a:xfrm>
            <a:off x="971550" y="2565400"/>
            <a:ext cx="1087438" cy="349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2075" tIns="92075" rIns="92075" bIns="92075">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a:t>Syncretisme</a:t>
            </a:r>
          </a:p>
        </p:txBody>
      </p:sp>
      <p:sp>
        <p:nvSpPr>
          <p:cNvPr id="19475" name="Text Box 44"/>
          <p:cNvSpPr txBox="1">
            <a:spLocks noChangeArrowheads="1"/>
          </p:cNvSpPr>
          <p:nvPr/>
        </p:nvSpPr>
        <p:spPr bwMode="auto">
          <a:xfrm>
            <a:off x="1258888" y="1773238"/>
            <a:ext cx="792162" cy="349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2075" tIns="92075" rIns="92075" bIns="92075">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a:t>Ietsisme</a:t>
            </a:r>
          </a:p>
        </p:txBody>
      </p:sp>
      <p:sp>
        <p:nvSpPr>
          <p:cNvPr id="19476" name="Text Box 45"/>
          <p:cNvSpPr txBox="1">
            <a:spLocks noChangeArrowheads="1"/>
          </p:cNvSpPr>
          <p:nvPr/>
        </p:nvSpPr>
        <p:spPr bwMode="auto">
          <a:xfrm>
            <a:off x="0" y="3213100"/>
            <a:ext cx="2284413" cy="349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2075" tIns="92075" rIns="92075" bIns="92075">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a:t>Methodologisch syncretisme</a:t>
            </a:r>
          </a:p>
        </p:txBody>
      </p:sp>
      <p:sp>
        <p:nvSpPr>
          <p:cNvPr id="19477" name="Text Box 46"/>
          <p:cNvSpPr txBox="1">
            <a:spLocks noChangeArrowheads="1"/>
          </p:cNvSpPr>
          <p:nvPr/>
        </p:nvSpPr>
        <p:spPr bwMode="auto">
          <a:xfrm rot="-5400000">
            <a:off x="2197100" y="5553075"/>
            <a:ext cx="920750" cy="349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2075" tIns="92075" rIns="92075" bIns="92075">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a:t>christelijk</a:t>
            </a:r>
          </a:p>
        </p:txBody>
      </p:sp>
      <p:sp>
        <p:nvSpPr>
          <p:cNvPr id="19478" name="Text Box 47"/>
          <p:cNvSpPr txBox="1">
            <a:spLocks noChangeArrowheads="1"/>
          </p:cNvSpPr>
          <p:nvPr/>
        </p:nvSpPr>
        <p:spPr bwMode="auto">
          <a:xfrm rot="-5400000">
            <a:off x="2961481" y="5544344"/>
            <a:ext cx="979488" cy="349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2075" tIns="92075" rIns="92075" bIns="92075">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a:t>atheistisch</a:t>
            </a:r>
          </a:p>
        </p:txBody>
      </p:sp>
      <p:sp>
        <p:nvSpPr>
          <p:cNvPr id="19479" name="Text Box 48"/>
          <p:cNvSpPr txBox="1">
            <a:spLocks noChangeArrowheads="1"/>
          </p:cNvSpPr>
          <p:nvPr/>
        </p:nvSpPr>
        <p:spPr bwMode="auto">
          <a:xfrm rot="-5400000">
            <a:off x="3861594" y="5363369"/>
            <a:ext cx="617538" cy="349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2075" tIns="92075" rIns="92075" bIns="92075">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a:t>Hindu</a:t>
            </a:r>
          </a:p>
        </p:txBody>
      </p:sp>
      <p:sp>
        <p:nvSpPr>
          <p:cNvPr id="19480" name="Text Box 49"/>
          <p:cNvSpPr txBox="1">
            <a:spLocks noChangeArrowheads="1"/>
          </p:cNvSpPr>
          <p:nvPr/>
        </p:nvSpPr>
        <p:spPr bwMode="auto">
          <a:xfrm rot="-5400000">
            <a:off x="4353718" y="5663407"/>
            <a:ext cx="1217613" cy="349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2075" tIns="92075" rIns="92075" bIns="92075">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a:t>Druidry/pagan</a:t>
            </a:r>
          </a:p>
        </p:txBody>
      </p:sp>
      <p:sp>
        <p:nvSpPr>
          <p:cNvPr id="19481" name="Text Box 50"/>
          <p:cNvSpPr txBox="1">
            <a:spLocks noChangeArrowheads="1"/>
          </p:cNvSpPr>
          <p:nvPr/>
        </p:nvSpPr>
        <p:spPr bwMode="auto">
          <a:xfrm rot="-5400000">
            <a:off x="5177631" y="5631657"/>
            <a:ext cx="1150937" cy="349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2075" tIns="92075" rIns="92075" bIns="92075">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a:t>Buddhistisch</a:t>
            </a:r>
          </a:p>
        </p:txBody>
      </p:sp>
      <p:sp>
        <p:nvSpPr>
          <p:cNvPr id="19482" name="Rectangle 51"/>
          <p:cNvSpPr>
            <a:spLocks noChangeArrowheads="1"/>
          </p:cNvSpPr>
          <p:nvPr/>
        </p:nvSpPr>
        <p:spPr bwMode="auto">
          <a:xfrm>
            <a:off x="2268538" y="1628775"/>
            <a:ext cx="3816350" cy="720725"/>
          </a:xfrm>
          <a:prstGeom prst="rect">
            <a:avLst/>
          </a:prstGeom>
          <a:solidFill>
            <a:schemeClr val="accent1"/>
          </a:solidFill>
          <a:ln w="12700">
            <a:solidFill>
              <a:schemeClr val="tx1"/>
            </a:solidFill>
            <a:miter lim="800000"/>
            <a:headEnd/>
            <a:tailEnd/>
          </a:ln>
        </p:spPr>
        <p:txBody>
          <a:bodyPr wrap="none" lIns="92075" tIns="92075" rIns="92075" bIns="92075" anchor="ctr"/>
          <a:lstStyle/>
          <a:p>
            <a:endParaRPr lang="nl-NL"/>
          </a:p>
        </p:txBody>
      </p:sp>
      <p:sp>
        <p:nvSpPr>
          <p:cNvPr id="19483" name="Rectangle 52"/>
          <p:cNvSpPr>
            <a:spLocks noChangeArrowheads="1"/>
          </p:cNvSpPr>
          <p:nvPr/>
        </p:nvSpPr>
        <p:spPr bwMode="auto">
          <a:xfrm>
            <a:off x="2268538" y="2349500"/>
            <a:ext cx="3816350" cy="720725"/>
          </a:xfrm>
          <a:prstGeom prst="rect">
            <a:avLst/>
          </a:prstGeom>
          <a:solidFill>
            <a:schemeClr val="accent1"/>
          </a:solidFill>
          <a:ln w="12700">
            <a:solidFill>
              <a:schemeClr val="tx1"/>
            </a:solidFill>
            <a:miter lim="800000"/>
            <a:headEnd/>
            <a:tailEnd/>
          </a:ln>
        </p:spPr>
        <p:txBody>
          <a:bodyPr wrap="none" lIns="92075" tIns="92075" rIns="92075" bIns="92075" anchor="ctr"/>
          <a:lstStyle/>
          <a:p>
            <a:endParaRPr lang="nl-NL"/>
          </a:p>
        </p:txBody>
      </p:sp>
      <p:sp>
        <p:nvSpPr>
          <p:cNvPr id="19484" name="Text Box 44"/>
          <p:cNvSpPr txBox="1">
            <a:spLocks noChangeArrowheads="1"/>
          </p:cNvSpPr>
          <p:nvPr/>
        </p:nvSpPr>
        <p:spPr bwMode="auto">
          <a:xfrm>
            <a:off x="1258888" y="1052513"/>
            <a:ext cx="785812" cy="349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2075" tIns="92075" rIns="92075" bIns="92075">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a:t>new age</a:t>
            </a:r>
          </a:p>
        </p:txBody>
      </p:sp>
      <p:sp>
        <p:nvSpPr>
          <p:cNvPr id="19485" name="TextBox 46"/>
          <p:cNvSpPr txBox="1">
            <a:spLocks noChangeArrowheads="1"/>
          </p:cNvSpPr>
          <p:nvPr/>
        </p:nvSpPr>
        <p:spPr bwMode="auto">
          <a:xfrm>
            <a:off x="7019925" y="5876925"/>
            <a:ext cx="1635125" cy="257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en-CA"/>
              <a:t>Geloofssystemen -&gt;</a:t>
            </a:r>
          </a:p>
        </p:txBody>
      </p:sp>
      <p:sp>
        <p:nvSpPr>
          <p:cNvPr id="19486" name="Text Box 46"/>
          <p:cNvSpPr txBox="1">
            <a:spLocks noChangeArrowheads="1"/>
          </p:cNvSpPr>
          <p:nvPr/>
        </p:nvSpPr>
        <p:spPr bwMode="auto">
          <a:xfrm rot="-5400000">
            <a:off x="38100" y="1651001"/>
            <a:ext cx="1063625" cy="349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2075" tIns="92075" rIns="92075" bIns="92075">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a:t>Metareligies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nl-NL" smtClean="0"/>
              <a:t>Waarom vrijzinnig en niet één van de alternatieven?</a:t>
            </a:r>
          </a:p>
        </p:txBody>
      </p:sp>
      <p:sp>
        <p:nvSpPr>
          <p:cNvPr id="20483" name="Rectangle 3"/>
          <p:cNvSpPr>
            <a:spLocks noGrp="1" noChangeArrowheads="1"/>
          </p:cNvSpPr>
          <p:nvPr>
            <p:ph type="body" idx="1"/>
          </p:nvPr>
        </p:nvSpPr>
        <p:spPr>
          <a:xfrm>
            <a:off x="539750" y="981075"/>
            <a:ext cx="8140700" cy="5524500"/>
          </a:xfrm>
        </p:spPr>
        <p:txBody>
          <a:bodyPr/>
          <a:lstStyle/>
          <a:p>
            <a:pPr marL="0" indent="0">
              <a:lnSpc>
                <a:spcPct val="85000"/>
              </a:lnSpc>
            </a:pPr>
            <a:r>
              <a:rPr lang="nl-NL" smtClean="0"/>
              <a:t>Alternatieven: </a:t>
            </a:r>
          </a:p>
          <a:p>
            <a:pPr lvl="1">
              <a:lnSpc>
                <a:spcPct val="85000"/>
              </a:lnSpc>
            </a:pPr>
            <a:r>
              <a:rPr lang="nl-NL" smtClean="0"/>
              <a:t>Fundamentalisme: Ik heb gelijk, jij zit fout</a:t>
            </a:r>
          </a:p>
          <a:p>
            <a:pPr lvl="1">
              <a:lnSpc>
                <a:spcPct val="85000"/>
              </a:lnSpc>
              <a:buFontTx/>
              <a:buNone/>
            </a:pPr>
            <a:r>
              <a:rPr lang="nl-NL" smtClean="0"/>
              <a:t>	</a:t>
            </a:r>
            <a:r>
              <a:rPr lang="nl-NL" i="1" smtClean="0"/>
              <a:t>Tegengesteld aan vrijzinnigheid. Oorsprong van veel lijden in de wereld. Arrogant.</a:t>
            </a:r>
            <a:endParaRPr lang="nl-NL" smtClean="0"/>
          </a:p>
          <a:p>
            <a:pPr lvl="1">
              <a:lnSpc>
                <a:spcPct val="85000"/>
              </a:lnSpc>
            </a:pPr>
            <a:r>
              <a:rPr lang="nl-NL" smtClean="0"/>
              <a:t>Ietsism: Alleen dat is waar waarover iedereen (of een grote meerderheid) het eens is, b.v.: “Er moet meer zijn tussen hemel en aarde”</a:t>
            </a:r>
          </a:p>
          <a:p>
            <a:pPr lvl="1">
              <a:lnSpc>
                <a:spcPct val="85000"/>
              </a:lnSpc>
              <a:buFontTx/>
              <a:buNone/>
            </a:pPr>
            <a:r>
              <a:rPr lang="nl-NL" i="1" smtClean="0"/>
              <a:t>	Er is te weinig dat we allen onderschrijven om ons persoonlijk te inspireren</a:t>
            </a:r>
          </a:p>
          <a:p>
            <a:pPr lvl="1">
              <a:lnSpc>
                <a:spcPct val="85000"/>
              </a:lnSpc>
            </a:pPr>
            <a:r>
              <a:rPr lang="nl-NL" smtClean="0"/>
              <a:t>Syncretisme: Om onze eigen religie te creeren voegen de beste elementen van de verschillende wereldgodsdiensten bij elkaar. (b.v. moderne Sufis, Baha’i).</a:t>
            </a:r>
          </a:p>
          <a:p>
            <a:pPr lvl="1">
              <a:lnSpc>
                <a:spcPct val="85000"/>
              </a:lnSpc>
              <a:buFontTx/>
              <a:buNone/>
            </a:pPr>
            <a:r>
              <a:rPr lang="nl-NL" smtClean="0"/>
              <a:t>	</a:t>
            </a:r>
            <a:r>
              <a:rPr lang="nl-NL" i="1" smtClean="0"/>
              <a:t>De waarde van diversiteit is intrinsiek in plaats van extrinsiek. Diversiteit is niet iets tijdelijks, maar iets permanents en waardevols.</a:t>
            </a:r>
          </a:p>
          <a:p>
            <a:pPr lvl="1">
              <a:lnSpc>
                <a:spcPct val="85000"/>
              </a:lnSpc>
            </a:pPr>
            <a:r>
              <a:rPr lang="nl-NL" smtClean="0"/>
              <a:t>Methodologisch syncretisme (bijvoorbeeld Ken Wilber). </a:t>
            </a:r>
          </a:p>
          <a:p>
            <a:pPr lvl="1">
              <a:lnSpc>
                <a:spcPct val="85000"/>
              </a:lnSpc>
              <a:buFontTx/>
              <a:buNone/>
            </a:pPr>
            <a:r>
              <a:rPr lang="nl-NL" i="1" smtClean="0"/>
              <a:t>	Is dit waar? Zijn er parallellen tussen religies wat betreft persoonlijke groei? Hoe zit het met de andere aspecten van religie, behalve persoonlijke ontwikkeling?</a:t>
            </a:r>
          </a:p>
          <a:p>
            <a:pPr lvl="1">
              <a:lnSpc>
                <a:spcPct val="85000"/>
              </a:lnSpc>
            </a:pPr>
            <a:r>
              <a:rPr lang="nl-NL" smtClean="0"/>
              <a:t>New Age: Alle verschillende geloofssystemen kunnen naast elkaar bestaan. Dat daar logische problemen door ontstaan, daar moeten we maar niet teveel over nadenken</a:t>
            </a:r>
          </a:p>
          <a:p>
            <a:pPr lvl="1">
              <a:lnSpc>
                <a:spcPct val="85000"/>
              </a:lnSpc>
              <a:buFontTx/>
              <a:buNone/>
            </a:pPr>
            <a:r>
              <a:rPr lang="nl-NL" i="1" smtClean="0"/>
              <a:t>	In new age is de ratio verdacht. Als vrijzinnigen hebben we de ratio nodig als een criterium om zin en onzin van elkaar te kunnen onderscheiden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79375" y="482600"/>
            <a:ext cx="8985250" cy="1379538"/>
          </a:xfrm>
        </p:spPr>
        <p:txBody>
          <a:bodyPr/>
          <a:lstStyle/>
          <a:p>
            <a:r>
              <a:rPr lang="nl-NL" smtClean="0"/>
              <a:t>Systematische theologie is </a:t>
            </a:r>
            <a:br>
              <a:rPr lang="nl-NL" smtClean="0"/>
            </a:br>
            <a:r>
              <a:rPr lang="nl-NL" smtClean="0"/>
              <a:t>oorspronkelijk een christelijke discipline</a:t>
            </a:r>
            <a:br>
              <a:rPr lang="nl-NL" smtClean="0"/>
            </a:br>
            <a:r>
              <a:rPr lang="nl-NL" smtClean="0"/>
              <a:t>Introductie</a:t>
            </a:r>
            <a:br>
              <a:rPr lang="nl-NL" smtClean="0"/>
            </a:br>
            <a:endParaRPr lang="nl-NL" smtClean="0"/>
          </a:p>
        </p:txBody>
      </p:sp>
      <p:sp>
        <p:nvSpPr>
          <p:cNvPr id="3075" name="Rectangle 3"/>
          <p:cNvSpPr>
            <a:spLocks noGrp="1" noChangeArrowheads="1"/>
          </p:cNvSpPr>
          <p:nvPr>
            <p:ph type="body" idx="1"/>
          </p:nvPr>
        </p:nvSpPr>
        <p:spPr>
          <a:xfrm>
            <a:off x="395288" y="1700213"/>
            <a:ext cx="8140700" cy="5060950"/>
          </a:xfrm>
        </p:spPr>
        <p:txBody>
          <a:bodyPr/>
          <a:lstStyle/>
          <a:p>
            <a:pPr marL="304800" indent="-304800"/>
            <a:r>
              <a:rPr lang="nl-NL" smtClean="0"/>
              <a:t>Wikipedia: Systematische theologie is een discipline in de christelijke theologie die probeert een ordelijk, rationeel en coherent beeld te geven van het christelijke geloof en haar geloofsinhoud</a:t>
            </a:r>
          </a:p>
          <a:p>
            <a:pPr marL="304800" indent="-304800"/>
            <a:r>
              <a:rPr lang="nl-NL" smtClean="0"/>
              <a:t>In andere woorden:</a:t>
            </a:r>
          </a:p>
          <a:p>
            <a:pPr marL="304800" indent="-304800">
              <a:buFontTx/>
              <a:buChar char="-"/>
            </a:pPr>
            <a:r>
              <a:rPr lang="nl-NL" smtClean="0"/>
              <a:t>Wat geloven christenen?</a:t>
            </a:r>
          </a:p>
          <a:p>
            <a:pPr marL="304800" indent="-304800">
              <a:buFontTx/>
              <a:buChar char="-"/>
            </a:pPr>
            <a:r>
              <a:rPr lang="nl-NL" smtClean="0"/>
              <a:t>Waarom?</a:t>
            </a:r>
          </a:p>
          <a:p>
            <a:pPr marL="304800" indent="-304800"/>
            <a:r>
              <a:rPr lang="nl-NL" smtClean="0"/>
              <a:t>Deze vragen en de antwoorden erop worden geformuleerd om:</a:t>
            </a:r>
          </a:p>
          <a:p>
            <a:pPr marL="304800" indent="-304800">
              <a:buFontTx/>
              <a:buChar char="-"/>
            </a:pPr>
            <a:r>
              <a:rPr lang="nl-NL" smtClean="0"/>
              <a:t>Het christendom beter te begrijpen</a:t>
            </a:r>
          </a:p>
          <a:p>
            <a:pPr marL="304800" indent="-304800">
              <a:buFontTx/>
              <a:buChar char="-"/>
            </a:pPr>
            <a:r>
              <a:rPr lang="nl-NL" smtClean="0"/>
              <a:t>Christendom aan anderen uit te kunnen leggen</a:t>
            </a:r>
          </a:p>
          <a:p>
            <a:pPr marL="304800" indent="-304800">
              <a:buFontTx/>
              <a:buChar char="-"/>
            </a:pPr>
            <a:r>
              <a:rPr lang="nl-NL" smtClean="0"/>
              <a:t>De verschillen met andere godsdiensten helder te maken</a:t>
            </a:r>
          </a:p>
          <a:p>
            <a:pPr marL="304800" indent="-304800">
              <a:buFontTx/>
              <a:buChar char="-"/>
            </a:pPr>
            <a:r>
              <a:rPr lang="nl-NL" smtClean="0"/>
              <a:t>Redenen te identificeren om het christendom aan te hangen</a:t>
            </a:r>
          </a:p>
          <a:p>
            <a:pPr marL="304800" indent="-304800">
              <a:buFontTx/>
              <a:buChar char="-"/>
            </a:pPr>
            <a:r>
              <a:rPr lang="nl-NL" smtClean="0"/>
              <a:t>Grenzen te stellen: Waar begint het christendom en waar eindigt het niet-christendom</a:t>
            </a:r>
          </a:p>
          <a:p>
            <a:pPr marL="304800" indent="-304800"/>
            <a:r>
              <a:rPr lang="nl-NL" smtClean="0"/>
              <a:t>Deze vragen zijn niet specifiek voor het christendom. </a:t>
            </a:r>
          </a:p>
          <a:p>
            <a:pPr marL="304800" indent="-304800"/>
            <a:r>
              <a:rPr lang="nl-NL" smtClean="0"/>
              <a:t>Ze kunnen ook gesteld worden ten aanzien van vrijzinnig geloof.</a:t>
            </a:r>
          </a:p>
          <a:p>
            <a:pPr marL="304800" indent="-304800"/>
            <a:r>
              <a:rPr lang="nl-NL" smtClean="0"/>
              <a:t>Strikt genomen is het nu geen systematische theologie (spreken over God) meer, maar systematische reflectie (spreken over vrijzinnigheid)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79375" y="482600"/>
            <a:ext cx="8985250" cy="414338"/>
          </a:xfrm>
        </p:spPr>
        <p:txBody>
          <a:bodyPr/>
          <a:lstStyle/>
          <a:p>
            <a:r>
              <a:rPr lang="nl-NL" smtClean="0"/>
              <a:t>Wat is spirituele groei in de vrijzinnige context</a:t>
            </a:r>
          </a:p>
        </p:txBody>
      </p:sp>
      <p:sp>
        <p:nvSpPr>
          <p:cNvPr id="21507" name="Rectangle 3"/>
          <p:cNvSpPr>
            <a:spLocks noGrp="1" noChangeArrowheads="1"/>
          </p:cNvSpPr>
          <p:nvPr>
            <p:ph type="body" idx="1"/>
          </p:nvPr>
        </p:nvSpPr>
        <p:spPr>
          <a:xfrm>
            <a:off x="468313" y="1341438"/>
            <a:ext cx="8140700" cy="5292725"/>
          </a:xfrm>
        </p:spPr>
        <p:txBody>
          <a:bodyPr/>
          <a:lstStyle/>
          <a:p>
            <a:pPr marL="0" indent="0"/>
            <a:r>
              <a:rPr lang="nl-NL" smtClean="0"/>
              <a:t>Het derde principe van de UUs luidt: </a:t>
            </a:r>
          </a:p>
          <a:p>
            <a:pPr marL="0" indent="0"/>
            <a:r>
              <a:rPr lang="nl-NL" i="1" smtClean="0"/>
              <a:t>“Acceptance of one another and encouragement to spiritual growth in our congregations”</a:t>
            </a:r>
          </a:p>
          <a:p>
            <a:pPr marL="0" indent="0"/>
            <a:endParaRPr lang="nl-NL" i="1" smtClean="0"/>
          </a:p>
          <a:p>
            <a:pPr marL="0" indent="0"/>
            <a:r>
              <a:rPr lang="nl-NL" smtClean="0"/>
              <a:t>Het is duidelijk, dat spirituele groei belangrijk is</a:t>
            </a:r>
          </a:p>
          <a:p>
            <a:pPr marL="0" indent="0"/>
            <a:r>
              <a:rPr lang="nl-NL" smtClean="0"/>
              <a:t>	… maar wat is spirituele groei?</a:t>
            </a:r>
          </a:p>
          <a:p>
            <a:pPr marL="0" indent="0"/>
            <a:r>
              <a:rPr lang="nl-NL" smtClean="0"/>
              <a:t>Laten we eens kijken hoe je spirituele groei in andere religies zou kunnen definiëren</a:t>
            </a:r>
          </a:p>
          <a:p>
            <a:pPr marL="0" indent="0"/>
            <a:r>
              <a:rPr lang="nl-NL" smtClean="0"/>
              <a:t>Christendom: Spirituele groei zou kunnen worden gedefinieerd als het pad dat je dichter bij God brengt.</a:t>
            </a:r>
          </a:p>
          <a:p>
            <a:pPr marL="0" indent="0"/>
            <a:r>
              <a:rPr lang="nl-NL" smtClean="0"/>
              <a:t>Boeddhisme: Onthechting en (uiteindelijk) verlichting en het bereiken van Nirvana</a:t>
            </a:r>
          </a:p>
          <a:p>
            <a:pPr marL="0" indent="0"/>
            <a:endParaRPr lang="nl-NL" smtClean="0"/>
          </a:p>
          <a:p>
            <a:pPr marL="0" indent="0"/>
            <a:r>
              <a:rPr lang="nl-NL" smtClean="0"/>
              <a:t>In conventionele religie wordt spirituele groei bepaald door de inhoud van het geloofssysteem. Dit werkt niet voor vrijzinnigheid. We hebben hier iets nodig dat meer individueel en subjectief is. </a:t>
            </a:r>
          </a:p>
          <a:p>
            <a:pPr marL="0" indent="0"/>
            <a:r>
              <a:rPr lang="nl-NL" smtClean="0"/>
              <a:t>I ga in dit kader in op Carl Rogers </a:t>
            </a:r>
          </a:p>
          <a:p>
            <a:pPr marL="0" indent="0"/>
            <a:r>
              <a:rPr lang="nl-NL" smtClean="0"/>
              <a:t> </a:t>
            </a:r>
          </a:p>
          <a:p>
            <a:pPr lvl="1">
              <a:buFontTx/>
              <a:buNone/>
            </a:pPr>
            <a:endParaRPr lang="nl-NL"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jdelijke aanduiding voor dianummer 5"/>
          <p:cNvSpPr>
            <a:spLocks noGrp="1"/>
          </p:cNvSpPr>
          <p:nvPr>
            <p:ph type="sldNum" sz="quarter" idx="4294967295"/>
          </p:nvPr>
        </p:nvSpPr>
        <p:spPr bwMode="auto">
          <a:xfrm>
            <a:off x="6553200" y="6248400"/>
            <a:ext cx="1905000" cy="457200"/>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FACBC5CD-EB53-4661-A9D3-29B85966CD40}" type="slidenum">
              <a:rPr lang="en-GB"/>
              <a:pPr/>
              <a:t>21</a:t>
            </a:fld>
            <a:endParaRPr lang="en-GB"/>
          </a:p>
        </p:txBody>
      </p:sp>
      <p:sp>
        <p:nvSpPr>
          <p:cNvPr id="22531" name="Rectangle 2"/>
          <p:cNvSpPr>
            <a:spLocks noGrp="1" noChangeArrowheads="1"/>
          </p:cNvSpPr>
          <p:nvPr>
            <p:ph type="title"/>
          </p:nvPr>
        </p:nvSpPr>
        <p:spPr>
          <a:xfrm>
            <a:off x="0" y="228600"/>
            <a:ext cx="9144000" cy="1135063"/>
          </a:xfrm>
        </p:spPr>
        <p:txBody>
          <a:bodyPr/>
          <a:lstStyle/>
          <a:p>
            <a:r>
              <a:rPr lang="en-US" sz="2400" smtClean="0"/>
              <a:t>GEDURENDE SUCCESVOLLE THERAPIE WORDEN HET ZELFBEELD EN DE IDEALE ZELF STEEDS MEER GELIJK</a:t>
            </a:r>
            <a:br>
              <a:rPr lang="en-US" sz="2400" smtClean="0"/>
            </a:br>
            <a:r>
              <a:rPr lang="en-US" sz="2400" smtClean="0"/>
              <a:t>Dit is de belangrijkste eigenschap van persoonlijke groei</a:t>
            </a:r>
            <a:endParaRPr lang="en-GB" sz="2400" smtClean="0"/>
          </a:p>
        </p:txBody>
      </p:sp>
      <p:sp>
        <p:nvSpPr>
          <p:cNvPr id="22532" name="Line 5"/>
          <p:cNvSpPr>
            <a:spLocks noChangeShapeType="1"/>
          </p:cNvSpPr>
          <p:nvPr/>
        </p:nvSpPr>
        <p:spPr bwMode="auto">
          <a:xfrm>
            <a:off x="1905000" y="1600200"/>
            <a:ext cx="64008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nl-NL"/>
          </a:p>
        </p:txBody>
      </p:sp>
      <p:sp>
        <p:nvSpPr>
          <p:cNvPr id="22533" name="Line 6"/>
          <p:cNvSpPr>
            <a:spLocks noChangeShapeType="1"/>
          </p:cNvSpPr>
          <p:nvPr/>
        </p:nvSpPr>
        <p:spPr bwMode="auto">
          <a:xfrm>
            <a:off x="1905000" y="4038600"/>
            <a:ext cx="64008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nl-NL"/>
          </a:p>
        </p:txBody>
      </p:sp>
      <p:sp>
        <p:nvSpPr>
          <p:cNvPr id="22534" name="Line 8"/>
          <p:cNvSpPr>
            <a:spLocks noChangeShapeType="1"/>
          </p:cNvSpPr>
          <p:nvPr/>
        </p:nvSpPr>
        <p:spPr bwMode="auto">
          <a:xfrm>
            <a:off x="1828800" y="5029200"/>
            <a:ext cx="67818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nl-NL"/>
          </a:p>
        </p:txBody>
      </p:sp>
      <p:sp>
        <p:nvSpPr>
          <p:cNvPr id="22535" name="Line 9"/>
          <p:cNvSpPr>
            <a:spLocks noChangeShapeType="1"/>
          </p:cNvSpPr>
          <p:nvPr/>
        </p:nvSpPr>
        <p:spPr bwMode="auto">
          <a:xfrm>
            <a:off x="1905000" y="1600200"/>
            <a:ext cx="0" cy="2438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nl-NL"/>
          </a:p>
        </p:txBody>
      </p:sp>
      <p:sp>
        <p:nvSpPr>
          <p:cNvPr id="22536" name="Line 10"/>
          <p:cNvSpPr>
            <a:spLocks noChangeShapeType="1"/>
          </p:cNvSpPr>
          <p:nvPr/>
        </p:nvSpPr>
        <p:spPr bwMode="auto">
          <a:xfrm>
            <a:off x="3200400" y="1600200"/>
            <a:ext cx="0" cy="2438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nl-NL"/>
          </a:p>
        </p:txBody>
      </p:sp>
      <p:sp>
        <p:nvSpPr>
          <p:cNvPr id="22537" name="Line 11"/>
          <p:cNvSpPr>
            <a:spLocks noChangeShapeType="1"/>
          </p:cNvSpPr>
          <p:nvPr/>
        </p:nvSpPr>
        <p:spPr bwMode="auto">
          <a:xfrm>
            <a:off x="4495800" y="1600200"/>
            <a:ext cx="0" cy="2438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nl-NL"/>
          </a:p>
        </p:txBody>
      </p:sp>
      <p:sp>
        <p:nvSpPr>
          <p:cNvPr id="22538" name="Line 12"/>
          <p:cNvSpPr>
            <a:spLocks noChangeShapeType="1"/>
          </p:cNvSpPr>
          <p:nvPr/>
        </p:nvSpPr>
        <p:spPr bwMode="auto">
          <a:xfrm>
            <a:off x="5791200" y="1600200"/>
            <a:ext cx="0" cy="2438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nl-NL"/>
          </a:p>
        </p:txBody>
      </p:sp>
      <p:sp>
        <p:nvSpPr>
          <p:cNvPr id="22539" name="Line 13"/>
          <p:cNvSpPr>
            <a:spLocks noChangeShapeType="1"/>
          </p:cNvSpPr>
          <p:nvPr/>
        </p:nvSpPr>
        <p:spPr bwMode="auto">
          <a:xfrm>
            <a:off x="7086600" y="1600200"/>
            <a:ext cx="0" cy="2438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nl-NL"/>
          </a:p>
        </p:txBody>
      </p:sp>
      <p:sp>
        <p:nvSpPr>
          <p:cNvPr id="22540" name="Line 14"/>
          <p:cNvSpPr>
            <a:spLocks noChangeShapeType="1"/>
          </p:cNvSpPr>
          <p:nvPr/>
        </p:nvSpPr>
        <p:spPr bwMode="auto">
          <a:xfrm>
            <a:off x="8305800" y="1600200"/>
            <a:ext cx="0" cy="2438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nl-NL"/>
          </a:p>
        </p:txBody>
      </p:sp>
      <p:sp>
        <p:nvSpPr>
          <p:cNvPr id="22541" name="Text Box 15"/>
          <p:cNvSpPr txBox="1">
            <a:spLocks noChangeArrowheads="1"/>
          </p:cNvSpPr>
          <p:nvPr/>
        </p:nvSpPr>
        <p:spPr bwMode="auto">
          <a:xfrm>
            <a:off x="898525" y="1535113"/>
            <a:ext cx="984250" cy="257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r>
              <a:rPr lang="en-US"/>
              <a:t>Ideale Zelf</a:t>
            </a:r>
            <a:endParaRPr lang="en-GB"/>
          </a:p>
        </p:txBody>
      </p:sp>
      <p:sp>
        <p:nvSpPr>
          <p:cNvPr id="22542" name="Text Box 16"/>
          <p:cNvSpPr txBox="1">
            <a:spLocks noChangeArrowheads="1"/>
          </p:cNvSpPr>
          <p:nvPr/>
        </p:nvSpPr>
        <p:spPr bwMode="auto">
          <a:xfrm>
            <a:off x="914400" y="3810000"/>
            <a:ext cx="509588" cy="257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r>
              <a:rPr lang="en-US"/>
              <a:t>Zelf</a:t>
            </a:r>
            <a:endParaRPr lang="en-GB"/>
          </a:p>
        </p:txBody>
      </p:sp>
      <p:sp>
        <p:nvSpPr>
          <p:cNvPr id="22543" name="Text Box 17"/>
          <p:cNvSpPr txBox="1">
            <a:spLocks noChangeArrowheads="1"/>
          </p:cNvSpPr>
          <p:nvPr/>
        </p:nvSpPr>
        <p:spPr bwMode="auto">
          <a:xfrm>
            <a:off x="990600" y="4876800"/>
            <a:ext cx="511175" cy="257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r>
              <a:rPr lang="en-US"/>
              <a:t>Tijd</a:t>
            </a:r>
            <a:endParaRPr lang="en-GB"/>
          </a:p>
        </p:txBody>
      </p:sp>
      <p:sp>
        <p:nvSpPr>
          <p:cNvPr id="22544" name="Line 18"/>
          <p:cNvSpPr>
            <a:spLocks noChangeShapeType="1"/>
          </p:cNvSpPr>
          <p:nvPr/>
        </p:nvSpPr>
        <p:spPr bwMode="auto">
          <a:xfrm>
            <a:off x="5791200" y="4876800"/>
            <a:ext cx="0" cy="3048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nl-NL"/>
          </a:p>
        </p:txBody>
      </p:sp>
      <p:sp>
        <p:nvSpPr>
          <p:cNvPr id="22545" name="Line 19"/>
          <p:cNvSpPr>
            <a:spLocks noChangeShapeType="1"/>
          </p:cNvSpPr>
          <p:nvPr/>
        </p:nvSpPr>
        <p:spPr bwMode="auto">
          <a:xfrm>
            <a:off x="1828800" y="4876800"/>
            <a:ext cx="0" cy="3048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nl-NL"/>
          </a:p>
        </p:txBody>
      </p:sp>
      <p:sp>
        <p:nvSpPr>
          <p:cNvPr id="22546" name="Line 20"/>
          <p:cNvSpPr>
            <a:spLocks noChangeShapeType="1"/>
          </p:cNvSpPr>
          <p:nvPr/>
        </p:nvSpPr>
        <p:spPr bwMode="auto">
          <a:xfrm>
            <a:off x="7086600" y="4876800"/>
            <a:ext cx="0" cy="3048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nl-NL"/>
          </a:p>
        </p:txBody>
      </p:sp>
      <p:sp>
        <p:nvSpPr>
          <p:cNvPr id="22547" name="Line 21"/>
          <p:cNvSpPr>
            <a:spLocks noChangeShapeType="1"/>
          </p:cNvSpPr>
          <p:nvPr/>
        </p:nvSpPr>
        <p:spPr bwMode="auto">
          <a:xfrm>
            <a:off x="8305800" y="4876800"/>
            <a:ext cx="0" cy="3048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nl-NL"/>
          </a:p>
        </p:txBody>
      </p:sp>
      <p:sp>
        <p:nvSpPr>
          <p:cNvPr id="22548" name="Text Box 22"/>
          <p:cNvSpPr txBox="1">
            <a:spLocks noChangeArrowheads="1"/>
          </p:cNvSpPr>
          <p:nvPr/>
        </p:nvSpPr>
        <p:spPr bwMode="auto">
          <a:xfrm>
            <a:off x="1447800" y="5257800"/>
            <a:ext cx="776288"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r>
              <a:rPr lang="en-US"/>
              <a:t> Voor</a:t>
            </a:r>
          </a:p>
          <a:p>
            <a:pPr>
              <a:buFontTx/>
              <a:buNone/>
            </a:pPr>
            <a:r>
              <a:rPr lang="en-US"/>
              <a:t>therapie</a:t>
            </a:r>
            <a:endParaRPr lang="en-GB"/>
          </a:p>
        </p:txBody>
      </p:sp>
      <p:sp>
        <p:nvSpPr>
          <p:cNvPr id="22549" name="Text Box 23"/>
          <p:cNvSpPr txBox="1">
            <a:spLocks noChangeArrowheads="1"/>
          </p:cNvSpPr>
          <p:nvPr/>
        </p:nvSpPr>
        <p:spPr bwMode="auto">
          <a:xfrm>
            <a:off x="5410200" y="5257800"/>
            <a:ext cx="776288"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r>
              <a:rPr lang="en-US"/>
              <a:t>Na</a:t>
            </a:r>
          </a:p>
          <a:p>
            <a:pPr>
              <a:buFontTx/>
              <a:buNone/>
            </a:pPr>
            <a:r>
              <a:rPr lang="en-US"/>
              <a:t>therapie</a:t>
            </a:r>
            <a:endParaRPr lang="en-GB"/>
          </a:p>
        </p:txBody>
      </p:sp>
      <p:sp>
        <p:nvSpPr>
          <p:cNvPr id="22550" name="Text Box 24"/>
          <p:cNvSpPr txBox="1">
            <a:spLocks noChangeArrowheads="1"/>
          </p:cNvSpPr>
          <p:nvPr/>
        </p:nvSpPr>
        <p:spPr bwMode="auto">
          <a:xfrm>
            <a:off x="6705600" y="5257800"/>
            <a:ext cx="9080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r>
              <a:rPr lang="en-US"/>
              <a:t>Eerste</a:t>
            </a:r>
          </a:p>
          <a:p>
            <a:pPr>
              <a:buFontTx/>
              <a:buNone/>
            </a:pPr>
            <a:r>
              <a:rPr lang="en-US"/>
              <a:t>Follow-up</a:t>
            </a:r>
            <a:endParaRPr lang="en-GB"/>
          </a:p>
        </p:txBody>
      </p:sp>
      <p:sp>
        <p:nvSpPr>
          <p:cNvPr id="22551" name="Text Box 25"/>
          <p:cNvSpPr txBox="1">
            <a:spLocks noChangeArrowheads="1"/>
          </p:cNvSpPr>
          <p:nvPr/>
        </p:nvSpPr>
        <p:spPr bwMode="auto">
          <a:xfrm>
            <a:off x="7848600" y="5257800"/>
            <a:ext cx="9080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r>
              <a:rPr lang="en-US"/>
              <a:t>Tweede</a:t>
            </a:r>
          </a:p>
          <a:p>
            <a:pPr>
              <a:buFontTx/>
              <a:buNone/>
            </a:pPr>
            <a:r>
              <a:rPr lang="en-US"/>
              <a:t>Follow-up</a:t>
            </a:r>
            <a:endParaRPr lang="en-GB"/>
          </a:p>
        </p:txBody>
      </p:sp>
      <p:sp>
        <p:nvSpPr>
          <p:cNvPr id="22552" name="Text Box 26"/>
          <p:cNvSpPr txBox="1">
            <a:spLocks noChangeArrowheads="1"/>
          </p:cNvSpPr>
          <p:nvPr/>
        </p:nvSpPr>
        <p:spPr bwMode="auto">
          <a:xfrm>
            <a:off x="3489325" y="4659313"/>
            <a:ext cx="982663" cy="257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r>
              <a:rPr lang="en-US"/>
              <a:t>5½ maand</a:t>
            </a:r>
            <a:endParaRPr lang="en-GB"/>
          </a:p>
        </p:txBody>
      </p:sp>
      <p:sp>
        <p:nvSpPr>
          <p:cNvPr id="22553" name="Text Box 27"/>
          <p:cNvSpPr txBox="1">
            <a:spLocks noChangeArrowheads="1"/>
          </p:cNvSpPr>
          <p:nvPr/>
        </p:nvSpPr>
        <p:spPr bwMode="auto">
          <a:xfrm>
            <a:off x="5943600" y="4648200"/>
            <a:ext cx="1033463" cy="257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r>
              <a:rPr lang="en-US"/>
              <a:t>7 maanden</a:t>
            </a:r>
            <a:endParaRPr lang="en-GB"/>
          </a:p>
        </p:txBody>
      </p:sp>
      <p:sp>
        <p:nvSpPr>
          <p:cNvPr id="22554" name="Text Box 28"/>
          <p:cNvSpPr txBox="1">
            <a:spLocks noChangeArrowheads="1"/>
          </p:cNvSpPr>
          <p:nvPr/>
        </p:nvSpPr>
        <p:spPr bwMode="auto">
          <a:xfrm>
            <a:off x="7162800" y="4648200"/>
            <a:ext cx="1033463" cy="257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r>
              <a:rPr lang="en-US"/>
              <a:t>5 maanden</a:t>
            </a:r>
            <a:endParaRPr lang="en-GB"/>
          </a:p>
        </p:txBody>
      </p:sp>
      <p:sp>
        <p:nvSpPr>
          <p:cNvPr id="22555" name="Text Box 29"/>
          <p:cNvSpPr txBox="1">
            <a:spLocks noChangeArrowheads="1"/>
          </p:cNvSpPr>
          <p:nvPr/>
        </p:nvSpPr>
        <p:spPr bwMode="auto">
          <a:xfrm>
            <a:off x="898525" y="2678113"/>
            <a:ext cx="493713"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r>
              <a:rPr lang="en-US"/>
              <a:t>(R</a:t>
            </a:r>
            <a:r>
              <a:rPr lang="en-US" baseline="30000"/>
              <a:t>2</a:t>
            </a:r>
            <a:r>
              <a:rPr lang="en-US"/>
              <a:t>)</a:t>
            </a:r>
            <a:endParaRPr lang="en-GB"/>
          </a:p>
        </p:txBody>
      </p:sp>
      <p:sp>
        <p:nvSpPr>
          <p:cNvPr id="22556" name="Text Box 30"/>
          <p:cNvSpPr txBox="1">
            <a:spLocks noChangeArrowheads="1"/>
          </p:cNvSpPr>
          <p:nvPr/>
        </p:nvSpPr>
        <p:spPr bwMode="auto">
          <a:xfrm>
            <a:off x="1736725" y="2678113"/>
            <a:ext cx="18415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endParaRPr lang="nl-NL"/>
          </a:p>
        </p:txBody>
      </p:sp>
      <p:sp>
        <p:nvSpPr>
          <p:cNvPr id="22557" name="Oval 31"/>
          <p:cNvSpPr>
            <a:spLocks noChangeArrowheads="1"/>
          </p:cNvSpPr>
          <p:nvPr/>
        </p:nvSpPr>
        <p:spPr bwMode="auto">
          <a:xfrm>
            <a:off x="1600200" y="2590800"/>
            <a:ext cx="685800" cy="457200"/>
          </a:xfrm>
          <a:prstGeom prst="ellipse">
            <a:avLst/>
          </a:prstGeom>
          <a:solidFill>
            <a:schemeClr val="bg1"/>
          </a:solidFill>
          <a:ln w="9525">
            <a:solidFill>
              <a:schemeClr val="tx1"/>
            </a:solidFill>
            <a:round/>
            <a:headEnd/>
            <a:tailEnd/>
          </a:ln>
        </p:spPr>
        <p:txBody>
          <a:bodyPr wrap="none" anchor="ctr"/>
          <a:lstStyle/>
          <a:p>
            <a:pPr algn="ctr">
              <a:buFontTx/>
              <a:buNone/>
            </a:pPr>
            <a:r>
              <a:rPr lang="en-US"/>
              <a:t>0,21</a:t>
            </a:r>
            <a:endParaRPr lang="en-GB"/>
          </a:p>
        </p:txBody>
      </p:sp>
      <p:sp>
        <p:nvSpPr>
          <p:cNvPr id="22558" name="Oval 32"/>
          <p:cNvSpPr>
            <a:spLocks noChangeArrowheads="1"/>
          </p:cNvSpPr>
          <p:nvPr/>
        </p:nvSpPr>
        <p:spPr bwMode="auto">
          <a:xfrm>
            <a:off x="2895600" y="2590800"/>
            <a:ext cx="685800" cy="457200"/>
          </a:xfrm>
          <a:prstGeom prst="ellipse">
            <a:avLst/>
          </a:prstGeom>
          <a:solidFill>
            <a:schemeClr val="bg1"/>
          </a:solidFill>
          <a:ln w="9525">
            <a:solidFill>
              <a:schemeClr val="tx1"/>
            </a:solidFill>
            <a:round/>
            <a:headEnd/>
            <a:tailEnd/>
          </a:ln>
        </p:spPr>
        <p:txBody>
          <a:bodyPr wrap="none" anchor="ctr"/>
          <a:lstStyle/>
          <a:p>
            <a:pPr algn="ctr">
              <a:buFontTx/>
              <a:buNone/>
            </a:pPr>
            <a:r>
              <a:rPr lang="en-US"/>
              <a:t>0,47</a:t>
            </a:r>
            <a:endParaRPr lang="en-GB"/>
          </a:p>
        </p:txBody>
      </p:sp>
      <p:sp>
        <p:nvSpPr>
          <p:cNvPr id="22559" name="Oval 33"/>
          <p:cNvSpPr>
            <a:spLocks noChangeArrowheads="1"/>
          </p:cNvSpPr>
          <p:nvPr/>
        </p:nvSpPr>
        <p:spPr bwMode="auto">
          <a:xfrm>
            <a:off x="4191000" y="2590800"/>
            <a:ext cx="685800" cy="457200"/>
          </a:xfrm>
          <a:prstGeom prst="ellipse">
            <a:avLst/>
          </a:prstGeom>
          <a:solidFill>
            <a:schemeClr val="bg1"/>
          </a:solidFill>
          <a:ln w="9525">
            <a:solidFill>
              <a:schemeClr val="tx1"/>
            </a:solidFill>
            <a:round/>
            <a:headEnd/>
            <a:tailEnd/>
          </a:ln>
        </p:spPr>
        <p:txBody>
          <a:bodyPr wrap="none" anchor="ctr"/>
          <a:lstStyle/>
          <a:p>
            <a:pPr algn="ctr">
              <a:buFontTx/>
              <a:buNone/>
            </a:pPr>
            <a:r>
              <a:rPr lang="en-US"/>
              <a:t>0,45</a:t>
            </a:r>
            <a:endParaRPr lang="en-GB"/>
          </a:p>
        </p:txBody>
      </p:sp>
      <p:sp>
        <p:nvSpPr>
          <p:cNvPr id="22560" name="Oval 34"/>
          <p:cNvSpPr>
            <a:spLocks noChangeArrowheads="1"/>
          </p:cNvSpPr>
          <p:nvPr/>
        </p:nvSpPr>
        <p:spPr bwMode="auto">
          <a:xfrm>
            <a:off x="5410200" y="2590800"/>
            <a:ext cx="685800" cy="457200"/>
          </a:xfrm>
          <a:prstGeom prst="ellipse">
            <a:avLst/>
          </a:prstGeom>
          <a:solidFill>
            <a:schemeClr val="bg1"/>
          </a:solidFill>
          <a:ln w="9525">
            <a:solidFill>
              <a:schemeClr val="tx1"/>
            </a:solidFill>
            <a:round/>
            <a:headEnd/>
            <a:tailEnd/>
          </a:ln>
        </p:spPr>
        <p:txBody>
          <a:bodyPr wrap="none" anchor="ctr"/>
          <a:lstStyle/>
          <a:p>
            <a:pPr algn="ctr">
              <a:buFontTx/>
              <a:buNone/>
            </a:pPr>
            <a:r>
              <a:rPr lang="en-US"/>
              <a:t>0,69</a:t>
            </a:r>
            <a:endParaRPr lang="en-GB"/>
          </a:p>
        </p:txBody>
      </p:sp>
      <p:sp>
        <p:nvSpPr>
          <p:cNvPr id="22561" name="Oval 35"/>
          <p:cNvSpPr>
            <a:spLocks noChangeArrowheads="1"/>
          </p:cNvSpPr>
          <p:nvPr/>
        </p:nvSpPr>
        <p:spPr bwMode="auto">
          <a:xfrm>
            <a:off x="6705600" y="2590800"/>
            <a:ext cx="685800" cy="457200"/>
          </a:xfrm>
          <a:prstGeom prst="ellipse">
            <a:avLst/>
          </a:prstGeom>
          <a:solidFill>
            <a:schemeClr val="bg1"/>
          </a:solidFill>
          <a:ln w="9525">
            <a:solidFill>
              <a:schemeClr val="tx1"/>
            </a:solidFill>
            <a:round/>
            <a:headEnd/>
            <a:tailEnd/>
          </a:ln>
        </p:spPr>
        <p:txBody>
          <a:bodyPr wrap="none" anchor="ctr"/>
          <a:lstStyle/>
          <a:p>
            <a:pPr algn="ctr">
              <a:buFontTx/>
              <a:buNone/>
            </a:pPr>
            <a:r>
              <a:rPr lang="en-US"/>
              <a:t>0,71</a:t>
            </a:r>
            <a:endParaRPr lang="en-GB"/>
          </a:p>
        </p:txBody>
      </p:sp>
      <p:sp>
        <p:nvSpPr>
          <p:cNvPr id="22562" name="Oval 36"/>
          <p:cNvSpPr>
            <a:spLocks noChangeArrowheads="1"/>
          </p:cNvSpPr>
          <p:nvPr/>
        </p:nvSpPr>
        <p:spPr bwMode="auto">
          <a:xfrm>
            <a:off x="8001000" y="2590800"/>
            <a:ext cx="685800" cy="457200"/>
          </a:xfrm>
          <a:prstGeom prst="ellipse">
            <a:avLst/>
          </a:prstGeom>
          <a:solidFill>
            <a:schemeClr val="bg1"/>
          </a:solidFill>
          <a:ln w="9525">
            <a:solidFill>
              <a:schemeClr val="tx1"/>
            </a:solidFill>
            <a:round/>
            <a:headEnd/>
            <a:tailEnd/>
          </a:ln>
        </p:spPr>
        <p:txBody>
          <a:bodyPr wrap="none" anchor="ctr"/>
          <a:lstStyle/>
          <a:p>
            <a:pPr algn="ctr">
              <a:buFontTx/>
              <a:buNone/>
            </a:pPr>
            <a:r>
              <a:rPr lang="en-US"/>
              <a:t>0,79</a:t>
            </a:r>
            <a:endParaRPr lang="en-GB"/>
          </a:p>
        </p:txBody>
      </p:sp>
      <p:sp>
        <p:nvSpPr>
          <p:cNvPr id="22563" name="Text Box 37"/>
          <p:cNvSpPr txBox="1">
            <a:spLocks noChangeArrowheads="1"/>
          </p:cNvSpPr>
          <p:nvPr/>
        </p:nvSpPr>
        <p:spPr bwMode="auto">
          <a:xfrm>
            <a:off x="898525" y="6129338"/>
            <a:ext cx="4224338" cy="257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r>
              <a:rPr lang="en-US"/>
              <a:t> Bron: C. Rogers, On becoming a person, hoofdstuk 11</a:t>
            </a:r>
            <a:endParaRPr lang="en-GB"/>
          </a:p>
        </p:txBody>
      </p:sp>
      <p:sp>
        <p:nvSpPr>
          <p:cNvPr id="22564" name="Text Box 38"/>
          <p:cNvSpPr txBox="1">
            <a:spLocks noChangeArrowheads="1"/>
          </p:cNvSpPr>
          <p:nvPr/>
        </p:nvSpPr>
        <p:spPr bwMode="auto">
          <a:xfrm>
            <a:off x="533400" y="2438400"/>
            <a:ext cx="947738" cy="257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r>
              <a:rPr lang="en-US"/>
              <a:t>Correlatie</a:t>
            </a:r>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jdelijke aanduiding voor dianummer 5"/>
          <p:cNvSpPr>
            <a:spLocks noGrp="1"/>
          </p:cNvSpPr>
          <p:nvPr>
            <p:ph type="sldNum" sz="quarter" idx="4294967295"/>
          </p:nvPr>
        </p:nvSpPr>
        <p:spPr bwMode="auto">
          <a:xfrm>
            <a:off x="6553200" y="6248400"/>
            <a:ext cx="1905000" cy="457200"/>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4A487735-5301-41A0-956E-DC5C440FFB66}" type="slidenum">
              <a:rPr lang="en-GB"/>
              <a:pPr/>
              <a:t>22</a:t>
            </a:fld>
            <a:endParaRPr lang="en-GB"/>
          </a:p>
        </p:txBody>
      </p:sp>
      <p:sp>
        <p:nvSpPr>
          <p:cNvPr id="23555" name="Rectangle 2"/>
          <p:cNvSpPr>
            <a:spLocks noGrp="1" noChangeArrowheads="1"/>
          </p:cNvSpPr>
          <p:nvPr>
            <p:ph type="title"/>
          </p:nvPr>
        </p:nvSpPr>
        <p:spPr>
          <a:xfrm>
            <a:off x="457200" y="609600"/>
            <a:ext cx="8382000" cy="787400"/>
          </a:xfrm>
        </p:spPr>
        <p:txBody>
          <a:bodyPr/>
          <a:lstStyle/>
          <a:p>
            <a:r>
              <a:rPr lang="en-US" sz="2400" smtClean="0"/>
              <a:t>MET ROGERS’ CONCEPT VAN GROEI, KUNNEN VRIJZINNIGEN SPIRITUELE GROEI DEFINIEREN</a:t>
            </a:r>
            <a:endParaRPr lang="en-GB" sz="2400" smtClean="0"/>
          </a:p>
        </p:txBody>
      </p:sp>
      <p:sp>
        <p:nvSpPr>
          <p:cNvPr id="23556" name="Rectangle 3"/>
          <p:cNvSpPr>
            <a:spLocks noChangeArrowheads="1"/>
          </p:cNvSpPr>
          <p:nvPr/>
        </p:nvSpPr>
        <p:spPr bwMode="auto">
          <a:xfrm>
            <a:off x="533400" y="2438400"/>
            <a:ext cx="4038600" cy="3962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r>
              <a:rPr lang="en-US"/>
              <a:t>In een proces van groei worden het ideale zelf </a:t>
            </a:r>
          </a:p>
          <a:p>
            <a:pPr>
              <a:buFontTx/>
              <a:buNone/>
            </a:pPr>
            <a:r>
              <a:rPr lang="en-US"/>
              <a:t>en het zelfbeeld steeds meer aan elkaar gelijk</a:t>
            </a:r>
          </a:p>
          <a:p>
            <a:pPr>
              <a:buFontTx/>
              <a:buNone/>
            </a:pPr>
            <a:endParaRPr lang="en-US"/>
          </a:p>
          <a:p>
            <a:endParaRPr lang="en-US"/>
          </a:p>
          <a:p>
            <a:endParaRPr lang="en-US"/>
          </a:p>
          <a:p>
            <a:endParaRPr lang="en-US"/>
          </a:p>
          <a:p>
            <a:endParaRPr lang="en-GB"/>
          </a:p>
        </p:txBody>
      </p:sp>
      <p:sp>
        <p:nvSpPr>
          <p:cNvPr id="23557" name="Rectangle 4"/>
          <p:cNvSpPr>
            <a:spLocks noChangeArrowheads="1"/>
          </p:cNvSpPr>
          <p:nvPr/>
        </p:nvSpPr>
        <p:spPr bwMode="auto">
          <a:xfrm>
            <a:off x="533400" y="1676400"/>
            <a:ext cx="4038600" cy="762000"/>
          </a:xfrm>
          <a:prstGeom prst="rect">
            <a:avLst/>
          </a:prstGeom>
          <a:solidFill>
            <a:schemeClr val="folHlink"/>
          </a:solidFill>
          <a:ln w="9525">
            <a:solidFill>
              <a:schemeClr val="tx1"/>
            </a:solidFill>
            <a:miter lim="800000"/>
            <a:headEnd/>
            <a:tailEnd/>
          </a:ln>
        </p:spPr>
        <p:txBody>
          <a:bodyPr wrap="none" anchor="ctr"/>
          <a:lstStyle/>
          <a:p>
            <a:pPr algn="ctr">
              <a:buFontTx/>
              <a:buNone/>
            </a:pPr>
            <a:r>
              <a:rPr lang="en-US" sz="1600"/>
              <a:t>Rogers’ concept of groei</a:t>
            </a:r>
            <a:endParaRPr lang="en-GB" sz="1600"/>
          </a:p>
        </p:txBody>
      </p:sp>
      <p:sp>
        <p:nvSpPr>
          <p:cNvPr id="23558" name="Rectangle 5"/>
          <p:cNvSpPr>
            <a:spLocks noChangeArrowheads="1"/>
          </p:cNvSpPr>
          <p:nvPr/>
        </p:nvSpPr>
        <p:spPr bwMode="auto">
          <a:xfrm>
            <a:off x="4953000" y="2438400"/>
            <a:ext cx="3886200" cy="3962400"/>
          </a:xfrm>
          <a:prstGeom prst="rect">
            <a:avLst/>
          </a:prstGeom>
          <a:solidFill>
            <a:schemeClr val="bg1"/>
          </a:solidFill>
          <a:ln w="9525">
            <a:solidFill>
              <a:schemeClr val="tx1"/>
            </a:solidFill>
            <a:miter lim="800000"/>
            <a:headEnd/>
            <a:tailEnd/>
          </a:ln>
        </p:spPr>
        <p:txBody>
          <a:bodyPr wrap="none" anchor="ctr"/>
          <a:lstStyle/>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r>
              <a:rPr lang="en-US"/>
              <a:t>In een proces van spirituele groei worden het ideale </a:t>
            </a:r>
          </a:p>
          <a:p>
            <a:pPr>
              <a:buFontTx/>
              <a:buNone/>
            </a:pPr>
            <a:r>
              <a:rPr lang="en-US"/>
              <a:t>religieuze zelf en het actuele religieuze zelf steeds</a:t>
            </a:r>
          </a:p>
          <a:p>
            <a:pPr>
              <a:buFontTx/>
              <a:buNone/>
            </a:pPr>
            <a:r>
              <a:rPr lang="en-US"/>
              <a:t>meer aan elkaar gelijk</a:t>
            </a:r>
          </a:p>
          <a:p>
            <a:endParaRPr lang="en-US"/>
          </a:p>
          <a:p>
            <a:endParaRPr lang="en-US"/>
          </a:p>
          <a:p>
            <a:endParaRPr lang="en-US"/>
          </a:p>
          <a:p>
            <a:endParaRPr lang="en-GB"/>
          </a:p>
        </p:txBody>
      </p:sp>
      <p:sp>
        <p:nvSpPr>
          <p:cNvPr id="23559" name="Rectangle 6"/>
          <p:cNvSpPr>
            <a:spLocks noChangeArrowheads="1"/>
          </p:cNvSpPr>
          <p:nvPr/>
        </p:nvSpPr>
        <p:spPr bwMode="auto">
          <a:xfrm>
            <a:off x="4953000" y="1676400"/>
            <a:ext cx="3886200" cy="762000"/>
          </a:xfrm>
          <a:prstGeom prst="rect">
            <a:avLst/>
          </a:prstGeom>
          <a:solidFill>
            <a:schemeClr val="folHlink"/>
          </a:solidFill>
          <a:ln w="9525">
            <a:solidFill>
              <a:schemeClr val="tx1"/>
            </a:solidFill>
            <a:miter lim="800000"/>
            <a:headEnd/>
            <a:tailEnd/>
          </a:ln>
        </p:spPr>
        <p:txBody>
          <a:bodyPr wrap="none" anchor="ctr"/>
          <a:lstStyle/>
          <a:p>
            <a:pPr algn="ctr">
              <a:buFontTx/>
              <a:buNone/>
            </a:pPr>
            <a:r>
              <a:rPr lang="en-US" sz="1600"/>
              <a:t>Afgeleid concept van spirituele groei</a:t>
            </a:r>
            <a:endParaRPr lang="en-GB" sz="1600"/>
          </a:p>
        </p:txBody>
      </p:sp>
      <p:sp>
        <p:nvSpPr>
          <p:cNvPr id="23560" name="Oval 12"/>
          <p:cNvSpPr>
            <a:spLocks noChangeArrowheads="1"/>
          </p:cNvSpPr>
          <p:nvPr/>
        </p:nvSpPr>
        <p:spPr bwMode="auto">
          <a:xfrm>
            <a:off x="1066800" y="2667000"/>
            <a:ext cx="1752600" cy="9906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a:buFontTx/>
              <a:buNone/>
            </a:pPr>
            <a:r>
              <a:rPr lang="en-US"/>
              <a:t>Ideale zelf</a:t>
            </a:r>
            <a:endParaRPr lang="en-GB"/>
          </a:p>
        </p:txBody>
      </p:sp>
      <p:sp>
        <p:nvSpPr>
          <p:cNvPr id="23561" name="Oval 13"/>
          <p:cNvSpPr>
            <a:spLocks noChangeArrowheads="1"/>
          </p:cNvSpPr>
          <p:nvPr/>
        </p:nvSpPr>
        <p:spPr bwMode="auto">
          <a:xfrm>
            <a:off x="1066800" y="3962400"/>
            <a:ext cx="1752600" cy="9906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a:buFontTx/>
              <a:buNone/>
            </a:pPr>
            <a:r>
              <a:rPr lang="en-US"/>
              <a:t>Zelfbeeld</a:t>
            </a:r>
            <a:endParaRPr lang="en-GB"/>
          </a:p>
        </p:txBody>
      </p:sp>
      <p:sp>
        <p:nvSpPr>
          <p:cNvPr id="23562" name="Freeform 15"/>
          <p:cNvSpPr>
            <a:spLocks/>
          </p:cNvSpPr>
          <p:nvPr/>
        </p:nvSpPr>
        <p:spPr bwMode="auto">
          <a:xfrm>
            <a:off x="2743200" y="3352800"/>
            <a:ext cx="1295400" cy="457200"/>
          </a:xfrm>
          <a:custGeom>
            <a:avLst/>
            <a:gdLst>
              <a:gd name="T0" fmla="*/ 0 w 768"/>
              <a:gd name="T1" fmla="*/ 0 h 288"/>
              <a:gd name="T2" fmla="*/ 2147483647 w 768"/>
              <a:gd name="T3" fmla="*/ 2147483647 h 288"/>
              <a:gd name="T4" fmla="*/ 2147483647 w 768"/>
              <a:gd name="T5" fmla="*/ 2147483647 h 288"/>
              <a:gd name="T6" fmla="*/ 0 60000 65536"/>
              <a:gd name="T7" fmla="*/ 0 60000 65536"/>
              <a:gd name="T8" fmla="*/ 0 60000 65536"/>
              <a:gd name="T9" fmla="*/ 0 w 768"/>
              <a:gd name="T10" fmla="*/ 0 h 288"/>
              <a:gd name="T11" fmla="*/ 768 w 768"/>
              <a:gd name="T12" fmla="*/ 288 h 288"/>
            </a:gdLst>
            <a:ahLst/>
            <a:cxnLst>
              <a:cxn ang="T6">
                <a:pos x="T0" y="T1"/>
              </a:cxn>
              <a:cxn ang="T7">
                <a:pos x="T2" y="T3"/>
              </a:cxn>
              <a:cxn ang="T8">
                <a:pos x="T4" y="T5"/>
              </a:cxn>
            </a:cxnLst>
            <a:rect l="T9" t="T10" r="T11" b="T12"/>
            <a:pathLst>
              <a:path w="768" h="288">
                <a:moveTo>
                  <a:pt x="0" y="0"/>
                </a:moveTo>
                <a:cubicBezTo>
                  <a:pt x="56" y="96"/>
                  <a:pt x="112" y="192"/>
                  <a:pt x="240" y="240"/>
                </a:cubicBezTo>
                <a:cubicBezTo>
                  <a:pt x="368" y="288"/>
                  <a:pt x="688" y="280"/>
                  <a:pt x="768" y="288"/>
                </a:cubicBezTo>
              </a:path>
            </a:pathLst>
          </a:custGeom>
          <a:noFill/>
          <a:ln w="9525" cap="flat" cmpd="sng">
            <a:solidFill>
              <a:schemeClr val="tx1"/>
            </a:solidFill>
            <a:prstDash val="solid"/>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nl-NL"/>
          </a:p>
        </p:txBody>
      </p:sp>
      <p:sp>
        <p:nvSpPr>
          <p:cNvPr id="23563" name="Freeform 16"/>
          <p:cNvSpPr>
            <a:spLocks/>
          </p:cNvSpPr>
          <p:nvPr/>
        </p:nvSpPr>
        <p:spPr bwMode="auto">
          <a:xfrm flipV="1">
            <a:off x="2819400" y="3886200"/>
            <a:ext cx="1219200" cy="533400"/>
          </a:xfrm>
          <a:custGeom>
            <a:avLst/>
            <a:gdLst>
              <a:gd name="T0" fmla="*/ 0 w 768"/>
              <a:gd name="T1" fmla="*/ 0 h 288"/>
              <a:gd name="T2" fmla="*/ 2147483647 w 768"/>
              <a:gd name="T3" fmla="*/ 2147483647 h 288"/>
              <a:gd name="T4" fmla="*/ 2147483647 w 768"/>
              <a:gd name="T5" fmla="*/ 2147483647 h 288"/>
              <a:gd name="T6" fmla="*/ 0 60000 65536"/>
              <a:gd name="T7" fmla="*/ 0 60000 65536"/>
              <a:gd name="T8" fmla="*/ 0 60000 65536"/>
              <a:gd name="T9" fmla="*/ 0 w 768"/>
              <a:gd name="T10" fmla="*/ 0 h 288"/>
              <a:gd name="T11" fmla="*/ 768 w 768"/>
              <a:gd name="T12" fmla="*/ 288 h 288"/>
            </a:gdLst>
            <a:ahLst/>
            <a:cxnLst>
              <a:cxn ang="T6">
                <a:pos x="T0" y="T1"/>
              </a:cxn>
              <a:cxn ang="T7">
                <a:pos x="T2" y="T3"/>
              </a:cxn>
              <a:cxn ang="T8">
                <a:pos x="T4" y="T5"/>
              </a:cxn>
            </a:cxnLst>
            <a:rect l="T9" t="T10" r="T11" b="T12"/>
            <a:pathLst>
              <a:path w="768" h="288">
                <a:moveTo>
                  <a:pt x="0" y="0"/>
                </a:moveTo>
                <a:cubicBezTo>
                  <a:pt x="56" y="96"/>
                  <a:pt x="112" y="192"/>
                  <a:pt x="240" y="240"/>
                </a:cubicBezTo>
                <a:cubicBezTo>
                  <a:pt x="368" y="288"/>
                  <a:pt x="688" y="280"/>
                  <a:pt x="768" y="288"/>
                </a:cubicBezTo>
              </a:path>
            </a:pathLst>
          </a:custGeom>
          <a:noFill/>
          <a:ln w="9525" cap="flat" cmpd="sng">
            <a:solidFill>
              <a:schemeClr val="tx1"/>
            </a:solidFill>
            <a:prstDash val="solid"/>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nl-NL"/>
          </a:p>
        </p:txBody>
      </p:sp>
      <p:sp>
        <p:nvSpPr>
          <p:cNvPr id="23564" name="Line 17"/>
          <p:cNvSpPr>
            <a:spLocks noChangeShapeType="1"/>
          </p:cNvSpPr>
          <p:nvPr/>
        </p:nvSpPr>
        <p:spPr bwMode="auto">
          <a:xfrm>
            <a:off x="3962400" y="3810000"/>
            <a:ext cx="152400" cy="0"/>
          </a:xfrm>
          <a:prstGeom prst="line">
            <a:avLst/>
          </a:prstGeom>
          <a:noFill/>
          <a:ln w="9525">
            <a:solidFill>
              <a:schemeClr val="tx1"/>
            </a:solidFill>
            <a:round/>
            <a:headEnd/>
            <a:tailEnd type="triangle" w="lg" len="med"/>
          </a:ln>
          <a:extLst>
            <a:ext uri="{909E8E84-426E-40DD-AFC4-6F175D3DCCD1}">
              <a14:hiddenFill xmlns:a14="http://schemas.microsoft.com/office/drawing/2010/main" xmlns="">
                <a:noFill/>
              </a14:hiddenFill>
            </a:ext>
          </a:extLst>
        </p:spPr>
        <p:txBody>
          <a:bodyPr wrap="none" anchor="ctr"/>
          <a:lstStyle/>
          <a:p>
            <a:endParaRPr lang="nl-NL"/>
          </a:p>
        </p:txBody>
      </p:sp>
      <p:sp>
        <p:nvSpPr>
          <p:cNvPr id="23565" name="Line 18"/>
          <p:cNvSpPr>
            <a:spLocks noChangeShapeType="1"/>
          </p:cNvSpPr>
          <p:nvPr/>
        </p:nvSpPr>
        <p:spPr bwMode="auto">
          <a:xfrm>
            <a:off x="3962400" y="3886200"/>
            <a:ext cx="152400" cy="4763"/>
          </a:xfrm>
          <a:prstGeom prst="line">
            <a:avLst/>
          </a:prstGeom>
          <a:noFill/>
          <a:ln w="9525">
            <a:solidFill>
              <a:schemeClr val="tx1"/>
            </a:solidFill>
            <a:round/>
            <a:headEnd/>
            <a:tailEnd type="triangle" w="lg" len="med"/>
          </a:ln>
          <a:extLst>
            <a:ext uri="{909E8E84-426E-40DD-AFC4-6F175D3DCCD1}">
              <a14:hiddenFill xmlns:a14="http://schemas.microsoft.com/office/drawing/2010/main" xmlns="">
                <a:noFill/>
              </a14:hiddenFill>
            </a:ext>
          </a:extLst>
        </p:spPr>
        <p:txBody>
          <a:bodyPr wrap="none" anchor="ctr"/>
          <a:lstStyle/>
          <a:p>
            <a:endParaRPr lang="nl-NL"/>
          </a:p>
        </p:txBody>
      </p:sp>
      <p:sp>
        <p:nvSpPr>
          <p:cNvPr id="23566" name="Oval 19"/>
          <p:cNvSpPr>
            <a:spLocks noChangeArrowheads="1"/>
          </p:cNvSpPr>
          <p:nvPr/>
        </p:nvSpPr>
        <p:spPr bwMode="auto">
          <a:xfrm>
            <a:off x="5003800" y="2667000"/>
            <a:ext cx="1854200" cy="9906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a:buFontTx/>
              <a:buNone/>
            </a:pPr>
            <a:r>
              <a:rPr lang="en-US"/>
              <a:t>Ideale religieuze zelf</a:t>
            </a:r>
            <a:endParaRPr lang="en-GB"/>
          </a:p>
        </p:txBody>
      </p:sp>
      <p:sp>
        <p:nvSpPr>
          <p:cNvPr id="23567" name="Oval 20"/>
          <p:cNvSpPr>
            <a:spLocks noChangeArrowheads="1"/>
          </p:cNvSpPr>
          <p:nvPr/>
        </p:nvSpPr>
        <p:spPr bwMode="auto">
          <a:xfrm>
            <a:off x="5003800" y="3962400"/>
            <a:ext cx="1854200" cy="9906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a:buFontTx/>
              <a:buNone/>
            </a:pPr>
            <a:r>
              <a:rPr lang="en-US"/>
              <a:t>Zelfbeeld </a:t>
            </a:r>
          </a:p>
          <a:p>
            <a:pPr algn="ctr">
              <a:buFontTx/>
              <a:buNone/>
            </a:pPr>
            <a:r>
              <a:rPr lang="en-US"/>
              <a:t>als religieus persoon</a:t>
            </a:r>
          </a:p>
          <a:p>
            <a:pPr algn="ctr">
              <a:buFontTx/>
              <a:buNone/>
            </a:pPr>
            <a:r>
              <a:rPr lang="en-US"/>
              <a:t>(actuele religieuze zelf)</a:t>
            </a:r>
            <a:endParaRPr lang="en-GB"/>
          </a:p>
        </p:txBody>
      </p:sp>
      <p:sp>
        <p:nvSpPr>
          <p:cNvPr id="23568" name="Freeform 21"/>
          <p:cNvSpPr>
            <a:spLocks/>
          </p:cNvSpPr>
          <p:nvPr/>
        </p:nvSpPr>
        <p:spPr bwMode="auto">
          <a:xfrm>
            <a:off x="6781800" y="3352800"/>
            <a:ext cx="1295400" cy="457200"/>
          </a:xfrm>
          <a:custGeom>
            <a:avLst/>
            <a:gdLst>
              <a:gd name="T0" fmla="*/ 0 w 768"/>
              <a:gd name="T1" fmla="*/ 0 h 288"/>
              <a:gd name="T2" fmla="*/ 2147483647 w 768"/>
              <a:gd name="T3" fmla="*/ 2147483647 h 288"/>
              <a:gd name="T4" fmla="*/ 2147483647 w 768"/>
              <a:gd name="T5" fmla="*/ 2147483647 h 288"/>
              <a:gd name="T6" fmla="*/ 0 60000 65536"/>
              <a:gd name="T7" fmla="*/ 0 60000 65536"/>
              <a:gd name="T8" fmla="*/ 0 60000 65536"/>
              <a:gd name="T9" fmla="*/ 0 w 768"/>
              <a:gd name="T10" fmla="*/ 0 h 288"/>
              <a:gd name="T11" fmla="*/ 768 w 768"/>
              <a:gd name="T12" fmla="*/ 288 h 288"/>
            </a:gdLst>
            <a:ahLst/>
            <a:cxnLst>
              <a:cxn ang="T6">
                <a:pos x="T0" y="T1"/>
              </a:cxn>
              <a:cxn ang="T7">
                <a:pos x="T2" y="T3"/>
              </a:cxn>
              <a:cxn ang="T8">
                <a:pos x="T4" y="T5"/>
              </a:cxn>
            </a:cxnLst>
            <a:rect l="T9" t="T10" r="T11" b="T12"/>
            <a:pathLst>
              <a:path w="768" h="288">
                <a:moveTo>
                  <a:pt x="0" y="0"/>
                </a:moveTo>
                <a:cubicBezTo>
                  <a:pt x="56" y="96"/>
                  <a:pt x="112" y="192"/>
                  <a:pt x="240" y="240"/>
                </a:cubicBezTo>
                <a:cubicBezTo>
                  <a:pt x="368" y="288"/>
                  <a:pt x="688" y="280"/>
                  <a:pt x="768" y="288"/>
                </a:cubicBezTo>
              </a:path>
            </a:pathLst>
          </a:custGeom>
          <a:noFill/>
          <a:ln w="9525" cap="flat" cmpd="sng">
            <a:solidFill>
              <a:schemeClr val="tx1"/>
            </a:solidFill>
            <a:prstDash val="solid"/>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nl-NL"/>
          </a:p>
        </p:txBody>
      </p:sp>
      <p:sp>
        <p:nvSpPr>
          <p:cNvPr id="23569" name="Freeform 22"/>
          <p:cNvSpPr>
            <a:spLocks/>
          </p:cNvSpPr>
          <p:nvPr/>
        </p:nvSpPr>
        <p:spPr bwMode="auto">
          <a:xfrm flipV="1">
            <a:off x="6858000" y="3886200"/>
            <a:ext cx="1219200" cy="533400"/>
          </a:xfrm>
          <a:custGeom>
            <a:avLst/>
            <a:gdLst>
              <a:gd name="T0" fmla="*/ 0 w 768"/>
              <a:gd name="T1" fmla="*/ 0 h 288"/>
              <a:gd name="T2" fmla="*/ 2147483647 w 768"/>
              <a:gd name="T3" fmla="*/ 2147483647 h 288"/>
              <a:gd name="T4" fmla="*/ 2147483647 w 768"/>
              <a:gd name="T5" fmla="*/ 2147483647 h 288"/>
              <a:gd name="T6" fmla="*/ 0 60000 65536"/>
              <a:gd name="T7" fmla="*/ 0 60000 65536"/>
              <a:gd name="T8" fmla="*/ 0 60000 65536"/>
              <a:gd name="T9" fmla="*/ 0 w 768"/>
              <a:gd name="T10" fmla="*/ 0 h 288"/>
              <a:gd name="T11" fmla="*/ 768 w 768"/>
              <a:gd name="T12" fmla="*/ 288 h 288"/>
            </a:gdLst>
            <a:ahLst/>
            <a:cxnLst>
              <a:cxn ang="T6">
                <a:pos x="T0" y="T1"/>
              </a:cxn>
              <a:cxn ang="T7">
                <a:pos x="T2" y="T3"/>
              </a:cxn>
              <a:cxn ang="T8">
                <a:pos x="T4" y="T5"/>
              </a:cxn>
            </a:cxnLst>
            <a:rect l="T9" t="T10" r="T11" b="T12"/>
            <a:pathLst>
              <a:path w="768" h="288">
                <a:moveTo>
                  <a:pt x="0" y="0"/>
                </a:moveTo>
                <a:cubicBezTo>
                  <a:pt x="56" y="96"/>
                  <a:pt x="112" y="192"/>
                  <a:pt x="240" y="240"/>
                </a:cubicBezTo>
                <a:cubicBezTo>
                  <a:pt x="368" y="288"/>
                  <a:pt x="688" y="280"/>
                  <a:pt x="768" y="288"/>
                </a:cubicBezTo>
              </a:path>
            </a:pathLst>
          </a:custGeom>
          <a:noFill/>
          <a:ln w="9525" cap="flat" cmpd="sng">
            <a:solidFill>
              <a:schemeClr val="tx1"/>
            </a:solidFill>
            <a:prstDash val="solid"/>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nl-NL"/>
          </a:p>
        </p:txBody>
      </p:sp>
      <p:sp>
        <p:nvSpPr>
          <p:cNvPr id="23570" name="Line 23"/>
          <p:cNvSpPr>
            <a:spLocks noChangeShapeType="1"/>
          </p:cNvSpPr>
          <p:nvPr/>
        </p:nvSpPr>
        <p:spPr bwMode="auto">
          <a:xfrm>
            <a:off x="8001000" y="3810000"/>
            <a:ext cx="152400" cy="0"/>
          </a:xfrm>
          <a:prstGeom prst="line">
            <a:avLst/>
          </a:prstGeom>
          <a:noFill/>
          <a:ln w="9525">
            <a:solidFill>
              <a:schemeClr val="tx1"/>
            </a:solidFill>
            <a:round/>
            <a:headEnd/>
            <a:tailEnd type="triangle" w="lg" len="med"/>
          </a:ln>
          <a:extLst>
            <a:ext uri="{909E8E84-426E-40DD-AFC4-6F175D3DCCD1}">
              <a14:hiddenFill xmlns:a14="http://schemas.microsoft.com/office/drawing/2010/main" xmlns="">
                <a:noFill/>
              </a14:hiddenFill>
            </a:ext>
          </a:extLst>
        </p:spPr>
        <p:txBody>
          <a:bodyPr wrap="none" anchor="ctr"/>
          <a:lstStyle/>
          <a:p>
            <a:endParaRPr lang="nl-NL"/>
          </a:p>
        </p:txBody>
      </p:sp>
      <p:sp>
        <p:nvSpPr>
          <p:cNvPr id="23571" name="Line 24"/>
          <p:cNvSpPr>
            <a:spLocks noChangeShapeType="1"/>
          </p:cNvSpPr>
          <p:nvPr/>
        </p:nvSpPr>
        <p:spPr bwMode="auto">
          <a:xfrm>
            <a:off x="7924800" y="3895725"/>
            <a:ext cx="228600" cy="0"/>
          </a:xfrm>
          <a:prstGeom prst="line">
            <a:avLst/>
          </a:prstGeom>
          <a:noFill/>
          <a:ln w="9525">
            <a:solidFill>
              <a:schemeClr val="tx1"/>
            </a:solidFill>
            <a:round/>
            <a:headEnd/>
            <a:tailEnd type="triangle" w="lg" len="med"/>
          </a:ln>
          <a:extLst>
            <a:ext uri="{909E8E84-426E-40DD-AFC4-6F175D3DCCD1}">
              <a14:hiddenFill xmlns:a14="http://schemas.microsoft.com/office/drawing/2010/main" xmlns="">
                <a:noFill/>
              </a14:hiddenFill>
            </a:ext>
          </a:extLst>
        </p:spPr>
        <p:txBody>
          <a:bodyPr wrap="none" anchor="ctr"/>
          <a:lstStyle/>
          <a:p>
            <a:endParaRPr lang="nl-NL"/>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jdelijke aanduiding voor dianummer 5"/>
          <p:cNvSpPr>
            <a:spLocks noGrp="1"/>
          </p:cNvSpPr>
          <p:nvPr>
            <p:ph type="sldNum" sz="quarter" idx="4294967295"/>
          </p:nvPr>
        </p:nvSpPr>
        <p:spPr bwMode="auto">
          <a:xfrm>
            <a:off x="6553200" y="6248400"/>
            <a:ext cx="1905000" cy="457200"/>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C80AE69A-6955-4173-8FF7-BEB20202446D}" type="slidenum">
              <a:rPr lang="en-GB"/>
              <a:pPr/>
              <a:t>23</a:t>
            </a:fld>
            <a:endParaRPr lang="en-GB"/>
          </a:p>
        </p:txBody>
      </p:sp>
      <p:sp>
        <p:nvSpPr>
          <p:cNvPr id="24579" name="Rectangle 2"/>
          <p:cNvSpPr>
            <a:spLocks noGrp="1" noChangeArrowheads="1"/>
          </p:cNvSpPr>
          <p:nvPr>
            <p:ph type="title"/>
          </p:nvPr>
        </p:nvSpPr>
        <p:spPr>
          <a:xfrm>
            <a:off x="0" y="609600"/>
            <a:ext cx="9144000" cy="758825"/>
          </a:xfrm>
        </p:spPr>
        <p:txBody>
          <a:bodyPr/>
          <a:lstStyle/>
          <a:p>
            <a:r>
              <a:rPr lang="en-US" sz="2300" smtClean="0"/>
              <a:t>SPIRITUELE GROEI KAN LEIDEN TOT EEN VERANDERING</a:t>
            </a:r>
            <a:br>
              <a:rPr lang="en-US" sz="2300" smtClean="0"/>
            </a:br>
            <a:r>
              <a:rPr lang="en-US" sz="2300" smtClean="0"/>
              <a:t>IN ETHIEK EN METAFYSISCH BEGRIP</a:t>
            </a:r>
            <a:endParaRPr lang="en-GB" sz="2300" smtClean="0"/>
          </a:p>
        </p:txBody>
      </p:sp>
      <p:sp>
        <p:nvSpPr>
          <p:cNvPr id="24580" name="Rectangle 3"/>
          <p:cNvSpPr>
            <a:spLocks noChangeArrowheads="1"/>
          </p:cNvSpPr>
          <p:nvPr/>
        </p:nvSpPr>
        <p:spPr bwMode="auto">
          <a:xfrm>
            <a:off x="1395413" y="2209800"/>
            <a:ext cx="3657600" cy="3962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r>
              <a:rPr lang="en-US"/>
              <a:t>Hoe moet ik me gedragen</a:t>
            </a:r>
          </a:p>
          <a:p>
            <a:r>
              <a:rPr lang="en-US"/>
              <a:t>Welke morele eisen die ik aan mezelf stel zou</a:t>
            </a:r>
          </a:p>
          <a:p>
            <a:pPr>
              <a:buFontTx/>
              <a:buNone/>
            </a:pPr>
            <a:r>
              <a:rPr lang="en-US"/>
              <a:t>ik moeten laten vallen?</a:t>
            </a:r>
          </a:p>
          <a:p>
            <a:r>
              <a:rPr lang="en-US"/>
              <a:t>Hoe gedraag ik me?</a:t>
            </a:r>
          </a:p>
          <a:p>
            <a:r>
              <a:rPr lang="en-US"/>
              <a:t>Welk gedrag zou ik moeten veranderen?</a:t>
            </a:r>
          </a:p>
          <a:p>
            <a:endParaRPr lang="en-US"/>
          </a:p>
          <a:p>
            <a:endParaRPr lang="en-US"/>
          </a:p>
          <a:p>
            <a:endParaRPr lang="en-US"/>
          </a:p>
          <a:p>
            <a:endParaRPr lang="en-US"/>
          </a:p>
          <a:p>
            <a:endParaRPr lang="en-GB"/>
          </a:p>
        </p:txBody>
      </p:sp>
      <p:sp>
        <p:nvSpPr>
          <p:cNvPr id="24581" name="Rectangle 4"/>
          <p:cNvSpPr>
            <a:spLocks noChangeArrowheads="1"/>
          </p:cNvSpPr>
          <p:nvPr/>
        </p:nvSpPr>
        <p:spPr bwMode="auto">
          <a:xfrm>
            <a:off x="1384300" y="1465263"/>
            <a:ext cx="3657600" cy="762000"/>
          </a:xfrm>
          <a:prstGeom prst="rect">
            <a:avLst/>
          </a:prstGeom>
          <a:solidFill>
            <a:schemeClr val="folHlink"/>
          </a:solidFill>
          <a:ln w="9525">
            <a:solidFill>
              <a:schemeClr val="tx1"/>
            </a:solidFill>
            <a:miter lim="800000"/>
            <a:headEnd/>
            <a:tailEnd/>
          </a:ln>
        </p:spPr>
        <p:txBody>
          <a:bodyPr wrap="none" anchor="ctr"/>
          <a:lstStyle/>
          <a:p>
            <a:pPr algn="ctr">
              <a:buFontTx/>
              <a:buNone/>
            </a:pPr>
            <a:r>
              <a:rPr lang="en-US" sz="1600"/>
              <a:t>Spirituele groei in de morele </a:t>
            </a:r>
          </a:p>
          <a:p>
            <a:pPr algn="ctr">
              <a:buFontTx/>
              <a:buNone/>
            </a:pPr>
            <a:r>
              <a:rPr lang="en-US" sz="1600"/>
              <a:t>dimensie</a:t>
            </a:r>
            <a:endParaRPr lang="en-GB" sz="1600"/>
          </a:p>
        </p:txBody>
      </p:sp>
      <p:sp>
        <p:nvSpPr>
          <p:cNvPr id="24582" name="Rectangle 5"/>
          <p:cNvSpPr>
            <a:spLocks noChangeArrowheads="1"/>
          </p:cNvSpPr>
          <p:nvPr/>
        </p:nvSpPr>
        <p:spPr bwMode="auto">
          <a:xfrm>
            <a:off x="5205413" y="2209800"/>
            <a:ext cx="3657600" cy="3962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r>
              <a:rPr lang="en-US"/>
              <a:t>   Wat vertelden ze me dat ik moest geloven?</a:t>
            </a:r>
          </a:p>
          <a:p>
            <a:r>
              <a:rPr lang="en-US"/>
              <a:t>   Wat is zinnig en wat is onzinnig?</a:t>
            </a:r>
          </a:p>
          <a:p>
            <a:r>
              <a:rPr lang="en-US"/>
              <a:t>   Wat geloof ik werkelijk?</a:t>
            </a:r>
          </a:p>
          <a:p>
            <a:r>
              <a:rPr lang="en-US"/>
              <a:t>   Is het genoeg om in het leven mee uit de </a:t>
            </a:r>
          </a:p>
          <a:p>
            <a:pPr>
              <a:buFontTx/>
              <a:buNone/>
            </a:pPr>
            <a:r>
              <a:rPr lang="en-US"/>
              <a:t>    voeten te kunnen?</a:t>
            </a:r>
          </a:p>
          <a:p>
            <a:endParaRPr lang="en-US"/>
          </a:p>
          <a:p>
            <a:endParaRPr lang="en-US"/>
          </a:p>
          <a:p>
            <a:pPr>
              <a:buFontTx/>
              <a:buNone/>
            </a:pPr>
            <a:endParaRPr lang="en-US"/>
          </a:p>
          <a:p>
            <a:endParaRPr lang="en-US"/>
          </a:p>
          <a:p>
            <a:endParaRPr lang="en-GB"/>
          </a:p>
        </p:txBody>
      </p:sp>
      <p:sp>
        <p:nvSpPr>
          <p:cNvPr id="24583" name="Rectangle 6"/>
          <p:cNvSpPr>
            <a:spLocks noChangeArrowheads="1"/>
          </p:cNvSpPr>
          <p:nvPr/>
        </p:nvSpPr>
        <p:spPr bwMode="auto">
          <a:xfrm>
            <a:off x="5205413" y="1447800"/>
            <a:ext cx="3657600" cy="762000"/>
          </a:xfrm>
          <a:prstGeom prst="rect">
            <a:avLst/>
          </a:prstGeom>
          <a:solidFill>
            <a:schemeClr val="folHlink"/>
          </a:solidFill>
          <a:ln w="9525">
            <a:solidFill>
              <a:schemeClr val="tx1"/>
            </a:solidFill>
            <a:miter lim="800000"/>
            <a:headEnd/>
            <a:tailEnd/>
          </a:ln>
        </p:spPr>
        <p:txBody>
          <a:bodyPr wrap="none" anchor="ctr"/>
          <a:lstStyle/>
          <a:p>
            <a:pPr algn="ctr">
              <a:buFontTx/>
              <a:buNone/>
            </a:pPr>
            <a:r>
              <a:rPr lang="en-US" sz="1600"/>
              <a:t>Spirituele groei in de dimensie van</a:t>
            </a:r>
          </a:p>
          <a:p>
            <a:pPr algn="ctr">
              <a:buFontTx/>
              <a:buNone/>
            </a:pPr>
            <a:r>
              <a:rPr lang="en-US" sz="1600"/>
              <a:t>metafysisch begrip</a:t>
            </a:r>
            <a:endParaRPr lang="en-GB" sz="1600"/>
          </a:p>
        </p:txBody>
      </p:sp>
      <p:sp>
        <p:nvSpPr>
          <p:cNvPr id="24584" name="Oval 7"/>
          <p:cNvSpPr>
            <a:spLocks noChangeArrowheads="1"/>
          </p:cNvSpPr>
          <p:nvPr/>
        </p:nvSpPr>
        <p:spPr bwMode="auto">
          <a:xfrm>
            <a:off x="1547813" y="2438400"/>
            <a:ext cx="1752600" cy="9906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a:r>
              <a:rPr lang="en-US"/>
              <a:t>Morele regels  </a:t>
            </a:r>
          </a:p>
          <a:p>
            <a:pPr algn="ctr">
              <a:buFontTx/>
              <a:buNone/>
            </a:pPr>
            <a:r>
              <a:rPr lang="en-US"/>
              <a:t>waaraan ik me zou</a:t>
            </a:r>
          </a:p>
          <a:p>
            <a:pPr algn="ctr">
              <a:buFontTx/>
              <a:buNone/>
            </a:pPr>
            <a:r>
              <a:rPr lang="en-US"/>
              <a:t>moeten houden</a:t>
            </a:r>
            <a:endParaRPr lang="en-GB"/>
          </a:p>
        </p:txBody>
      </p:sp>
      <p:sp>
        <p:nvSpPr>
          <p:cNvPr id="24585" name="Oval 8"/>
          <p:cNvSpPr>
            <a:spLocks noChangeArrowheads="1"/>
          </p:cNvSpPr>
          <p:nvPr/>
        </p:nvSpPr>
        <p:spPr bwMode="auto">
          <a:xfrm>
            <a:off x="1547813" y="3733800"/>
            <a:ext cx="1752600" cy="9906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a:r>
              <a:rPr lang="en-US"/>
              <a:t>Morele regels </a:t>
            </a:r>
          </a:p>
          <a:p>
            <a:pPr algn="ctr">
              <a:buFontTx/>
              <a:buNone/>
            </a:pPr>
            <a:r>
              <a:rPr lang="en-GB"/>
              <a:t>waaraan ik me houd</a:t>
            </a:r>
          </a:p>
        </p:txBody>
      </p:sp>
      <p:sp>
        <p:nvSpPr>
          <p:cNvPr id="24586" name="Freeform 9"/>
          <p:cNvSpPr>
            <a:spLocks/>
          </p:cNvSpPr>
          <p:nvPr/>
        </p:nvSpPr>
        <p:spPr bwMode="auto">
          <a:xfrm>
            <a:off x="3224213" y="3124200"/>
            <a:ext cx="1295400" cy="457200"/>
          </a:xfrm>
          <a:custGeom>
            <a:avLst/>
            <a:gdLst>
              <a:gd name="T0" fmla="*/ 0 w 768"/>
              <a:gd name="T1" fmla="*/ 0 h 288"/>
              <a:gd name="T2" fmla="*/ 2147483647 w 768"/>
              <a:gd name="T3" fmla="*/ 2147483647 h 288"/>
              <a:gd name="T4" fmla="*/ 2147483647 w 768"/>
              <a:gd name="T5" fmla="*/ 2147483647 h 288"/>
              <a:gd name="T6" fmla="*/ 0 60000 65536"/>
              <a:gd name="T7" fmla="*/ 0 60000 65536"/>
              <a:gd name="T8" fmla="*/ 0 60000 65536"/>
              <a:gd name="T9" fmla="*/ 0 w 768"/>
              <a:gd name="T10" fmla="*/ 0 h 288"/>
              <a:gd name="T11" fmla="*/ 768 w 768"/>
              <a:gd name="T12" fmla="*/ 288 h 288"/>
            </a:gdLst>
            <a:ahLst/>
            <a:cxnLst>
              <a:cxn ang="T6">
                <a:pos x="T0" y="T1"/>
              </a:cxn>
              <a:cxn ang="T7">
                <a:pos x="T2" y="T3"/>
              </a:cxn>
              <a:cxn ang="T8">
                <a:pos x="T4" y="T5"/>
              </a:cxn>
            </a:cxnLst>
            <a:rect l="T9" t="T10" r="T11" b="T12"/>
            <a:pathLst>
              <a:path w="768" h="288">
                <a:moveTo>
                  <a:pt x="0" y="0"/>
                </a:moveTo>
                <a:cubicBezTo>
                  <a:pt x="56" y="96"/>
                  <a:pt x="112" y="192"/>
                  <a:pt x="240" y="240"/>
                </a:cubicBezTo>
                <a:cubicBezTo>
                  <a:pt x="368" y="288"/>
                  <a:pt x="688" y="280"/>
                  <a:pt x="768" y="288"/>
                </a:cubicBezTo>
              </a:path>
            </a:pathLst>
          </a:custGeom>
          <a:noFill/>
          <a:ln w="9525" cap="flat" cmpd="sng">
            <a:solidFill>
              <a:schemeClr val="tx1"/>
            </a:solidFill>
            <a:prstDash val="solid"/>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nl-NL"/>
          </a:p>
        </p:txBody>
      </p:sp>
      <p:sp>
        <p:nvSpPr>
          <p:cNvPr id="24587" name="Freeform 10"/>
          <p:cNvSpPr>
            <a:spLocks/>
          </p:cNvSpPr>
          <p:nvPr/>
        </p:nvSpPr>
        <p:spPr bwMode="auto">
          <a:xfrm flipV="1">
            <a:off x="3300413" y="3657600"/>
            <a:ext cx="1219200" cy="533400"/>
          </a:xfrm>
          <a:custGeom>
            <a:avLst/>
            <a:gdLst>
              <a:gd name="T0" fmla="*/ 0 w 768"/>
              <a:gd name="T1" fmla="*/ 0 h 288"/>
              <a:gd name="T2" fmla="*/ 2147483647 w 768"/>
              <a:gd name="T3" fmla="*/ 2147483647 h 288"/>
              <a:gd name="T4" fmla="*/ 2147483647 w 768"/>
              <a:gd name="T5" fmla="*/ 2147483647 h 288"/>
              <a:gd name="T6" fmla="*/ 0 60000 65536"/>
              <a:gd name="T7" fmla="*/ 0 60000 65536"/>
              <a:gd name="T8" fmla="*/ 0 60000 65536"/>
              <a:gd name="T9" fmla="*/ 0 w 768"/>
              <a:gd name="T10" fmla="*/ 0 h 288"/>
              <a:gd name="T11" fmla="*/ 768 w 768"/>
              <a:gd name="T12" fmla="*/ 288 h 288"/>
            </a:gdLst>
            <a:ahLst/>
            <a:cxnLst>
              <a:cxn ang="T6">
                <a:pos x="T0" y="T1"/>
              </a:cxn>
              <a:cxn ang="T7">
                <a:pos x="T2" y="T3"/>
              </a:cxn>
              <a:cxn ang="T8">
                <a:pos x="T4" y="T5"/>
              </a:cxn>
            </a:cxnLst>
            <a:rect l="T9" t="T10" r="T11" b="T12"/>
            <a:pathLst>
              <a:path w="768" h="288">
                <a:moveTo>
                  <a:pt x="0" y="0"/>
                </a:moveTo>
                <a:cubicBezTo>
                  <a:pt x="56" y="96"/>
                  <a:pt x="112" y="192"/>
                  <a:pt x="240" y="240"/>
                </a:cubicBezTo>
                <a:cubicBezTo>
                  <a:pt x="368" y="288"/>
                  <a:pt x="688" y="280"/>
                  <a:pt x="768" y="288"/>
                </a:cubicBezTo>
              </a:path>
            </a:pathLst>
          </a:custGeom>
          <a:noFill/>
          <a:ln w="9525" cap="flat" cmpd="sng">
            <a:solidFill>
              <a:schemeClr val="tx1"/>
            </a:solidFill>
            <a:prstDash val="solid"/>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nl-NL"/>
          </a:p>
        </p:txBody>
      </p:sp>
      <p:sp>
        <p:nvSpPr>
          <p:cNvPr id="24588" name="Line 11"/>
          <p:cNvSpPr>
            <a:spLocks noChangeShapeType="1"/>
          </p:cNvSpPr>
          <p:nvPr/>
        </p:nvSpPr>
        <p:spPr bwMode="auto">
          <a:xfrm>
            <a:off x="4443413" y="3581400"/>
            <a:ext cx="152400" cy="0"/>
          </a:xfrm>
          <a:prstGeom prst="line">
            <a:avLst/>
          </a:prstGeom>
          <a:noFill/>
          <a:ln w="9525">
            <a:solidFill>
              <a:schemeClr val="tx1"/>
            </a:solidFill>
            <a:round/>
            <a:headEnd/>
            <a:tailEnd type="triangle" w="lg" len="med"/>
          </a:ln>
          <a:extLst>
            <a:ext uri="{909E8E84-426E-40DD-AFC4-6F175D3DCCD1}">
              <a14:hiddenFill xmlns:a14="http://schemas.microsoft.com/office/drawing/2010/main" xmlns="">
                <a:noFill/>
              </a14:hiddenFill>
            </a:ext>
          </a:extLst>
        </p:spPr>
        <p:txBody>
          <a:bodyPr wrap="none" anchor="ctr"/>
          <a:lstStyle/>
          <a:p>
            <a:endParaRPr lang="nl-NL"/>
          </a:p>
        </p:txBody>
      </p:sp>
      <p:sp>
        <p:nvSpPr>
          <p:cNvPr id="24589" name="Line 12"/>
          <p:cNvSpPr>
            <a:spLocks noChangeShapeType="1"/>
          </p:cNvSpPr>
          <p:nvPr/>
        </p:nvSpPr>
        <p:spPr bwMode="auto">
          <a:xfrm>
            <a:off x="4367213" y="3662363"/>
            <a:ext cx="228600" cy="0"/>
          </a:xfrm>
          <a:prstGeom prst="line">
            <a:avLst/>
          </a:prstGeom>
          <a:noFill/>
          <a:ln w="9525">
            <a:solidFill>
              <a:schemeClr val="tx1"/>
            </a:solidFill>
            <a:round/>
            <a:headEnd/>
            <a:tailEnd type="triangle" w="lg" len="med"/>
          </a:ln>
          <a:extLst>
            <a:ext uri="{909E8E84-426E-40DD-AFC4-6F175D3DCCD1}">
              <a14:hiddenFill xmlns:a14="http://schemas.microsoft.com/office/drawing/2010/main" xmlns="">
                <a:noFill/>
              </a14:hiddenFill>
            </a:ext>
          </a:extLst>
        </p:spPr>
        <p:txBody>
          <a:bodyPr wrap="none" anchor="ctr"/>
          <a:lstStyle/>
          <a:p>
            <a:endParaRPr lang="nl-NL"/>
          </a:p>
        </p:txBody>
      </p:sp>
      <p:sp>
        <p:nvSpPr>
          <p:cNvPr id="24590" name="Oval 13"/>
          <p:cNvSpPr>
            <a:spLocks noChangeArrowheads="1"/>
          </p:cNvSpPr>
          <p:nvPr/>
        </p:nvSpPr>
        <p:spPr bwMode="auto">
          <a:xfrm>
            <a:off x="5357813" y="2438400"/>
            <a:ext cx="1752600" cy="9906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a:r>
              <a:rPr lang="en-US"/>
              <a:t>Metafysische</a:t>
            </a:r>
          </a:p>
          <a:p>
            <a:pPr algn="ctr">
              <a:buFontTx/>
              <a:buNone/>
            </a:pPr>
            <a:r>
              <a:rPr lang="en-US"/>
              <a:t>dingen die ik zou </a:t>
            </a:r>
          </a:p>
          <a:p>
            <a:pPr algn="ctr">
              <a:buFontTx/>
              <a:buNone/>
            </a:pPr>
            <a:r>
              <a:rPr lang="en-US"/>
              <a:t>moeten geloven</a:t>
            </a:r>
            <a:endParaRPr lang="en-GB"/>
          </a:p>
        </p:txBody>
      </p:sp>
      <p:sp>
        <p:nvSpPr>
          <p:cNvPr id="24591" name="Oval 14"/>
          <p:cNvSpPr>
            <a:spLocks noChangeArrowheads="1"/>
          </p:cNvSpPr>
          <p:nvPr/>
        </p:nvSpPr>
        <p:spPr bwMode="auto">
          <a:xfrm>
            <a:off x="5357813" y="3733800"/>
            <a:ext cx="1752600" cy="9906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a:r>
              <a:rPr lang="en-US"/>
              <a:t>Metafysische</a:t>
            </a:r>
          </a:p>
          <a:p>
            <a:pPr algn="ctr">
              <a:buFontTx/>
              <a:buNone/>
            </a:pPr>
            <a:r>
              <a:rPr lang="en-US"/>
              <a:t>dingen die ik geloof</a:t>
            </a:r>
            <a:endParaRPr lang="en-GB"/>
          </a:p>
        </p:txBody>
      </p:sp>
      <p:sp>
        <p:nvSpPr>
          <p:cNvPr id="24592" name="Freeform 15"/>
          <p:cNvSpPr>
            <a:spLocks/>
          </p:cNvSpPr>
          <p:nvPr/>
        </p:nvSpPr>
        <p:spPr bwMode="auto">
          <a:xfrm>
            <a:off x="7034213" y="3124200"/>
            <a:ext cx="1295400" cy="457200"/>
          </a:xfrm>
          <a:custGeom>
            <a:avLst/>
            <a:gdLst>
              <a:gd name="T0" fmla="*/ 0 w 768"/>
              <a:gd name="T1" fmla="*/ 0 h 288"/>
              <a:gd name="T2" fmla="*/ 2147483647 w 768"/>
              <a:gd name="T3" fmla="*/ 2147483647 h 288"/>
              <a:gd name="T4" fmla="*/ 2147483647 w 768"/>
              <a:gd name="T5" fmla="*/ 2147483647 h 288"/>
              <a:gd name="T6" fmla="*/ 0 60000 65536"/>
              <a:gd name="T7" fmla="*/ 0 60000 65536"/>
              <a:gd name="T8" fmla="*/ 0 60000 65536"/>
              <a:gd name="T9" fmla="*/ 0 w 768"/>
              <a:gd name="T10" fmla="*/ 0 h 288"/>
              <a:gd name="T11" fmla="*/ 768 w 768"/>
              <a:gd name="T12" fmla="*/ 288 h 288"/>
            </a:gdLst>
            <a:ahLst/>
            <a:cxnLst>
              <a:cxn ang="T6">
                <a:pos x="T0" y="T1"/>
              </a:cxn>
              <a:cxn ang="T7">
                <a:pos x="T2" y="T3"/>
              </a:cxn>
              <a:cxn ang="T8">
                <a:pos x="T4" y="T5"/>
              </a:cxn>
            </a:cxnLst>
            <a:rect l="T9" t="T10" r="T11" b="T12"/>
            <a:pathLst>
              <a:path w="768" h="288">
                <a:moveTo>
                  <a:pt x="0" y="0"/>
                </a:moveTo>
                <a:cubicBezTo>
                  <a:pt x="56" y="96"/>
                  <a:pt x="112" y="192"/>
                  <a:pt x="240" y="240"/>
                </a:cubicBezTo>
                <a:cubicBezTo>
                  <a:pt x="368" y="288"/>
                  <a:pt x="688" y="280"/>
                  <a:pt x="768" y="288"/>
                </a:cubicBezTo>
              </a:path>
            </a:pathLst>
          </a:custGeom>
          <a:noFill/>
          <a:ln w="9525" cap="flat" cmpd="sng">
            <a:solidFill>
              <a:schemeClr val="tx1"/>
            </a:solidFill>
            <a:prstDash val="solid"/>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nl-NL"/>
          </a:p>
        </p:txBody>
      </p:sp>
      <p:sp>
        <p:nvSpPr>
          <p:cNvPr id="24593" name="Freeform 16"/>
          <p:cNvSpPr>
            <a:spLocks/>
          </p:cNvSpPr>
          <p:nvPr/>
        </p:nvSpPr>
        <p:spPr bwMode="auto">
          <a:xfrm flipV="1">
            <a:off x="7110413" y="3657600"/>
            <a:ext cx="1219200" cy="533400"/>
          </a:xfrm>
          <a:custGeom>
            <a:avLst/>
            <a:gdLst>
              <a:gd name="T0" fmla="*/ 0 w 768"/>
              <a:gd name="T1" fmla="*/ 0 h 288"/>
              <a:gd name="T2" fmla="*/ 2147483647 w 768"/>
              <a:gd name="T3" fmla="*/ 2147483647 h 288"/>
              <a:gd name="T4" fmla="*/ 2147483647 w 768"/>
              <a:gd name="T5" fmla="*/ 2147483647 h 288"/>
              <a:gd name="T6" fmla="*/ 0 60000 65536"/>
              <a:gd name="T7" fmla="*/ 0 60000 65536"/>
              <a:gd name="T8" fmla="*/ 0 60000 65536"/>
              <a:gd name="T9" fmla="*/ 0 w 768"/>
              <a:gd name="T10" fmla="*/ 0 h 288"/>
              <a:gd name="T11" fmla="*/ 768 w 768"/>
              <a:gd name="T12" fmla="*/ 288 h 288"/>
            </a:gdLst>
            <a:ahLst/>
            <a:cxnLst>
              <a:cxn ang="T6">
                <a:pos x="T0" y="T1"/>
              </a:cxn>
              <a:cxn ang="T7">
                <a:pos x="T2" y="T3"/>
              </a:cxn>
              <a:cxn ang="T8">
                <a:pos x="T4" y="T5"/>
              </a:cxn>
            </a:cxnLst>
            <a:rect l="T9" t="T10" r="T11" b="T12"/>
            <a:pathLst>
              <a:path w="768" h="288">
                <a:moveTo>
                  <a:pt x="0" y="0"/>
                </a:moveTo>
                <a:cubicBezTo>
                  <a:pt x="56" y="96"/>
                  <a:pt x="112" y="192"/>
                  <a:pt x="240" y="240"/>
                </a:cubicBezTo>
                <a:cubicBezTo>
                  <a:pt x="368" y="288"/>
                  <a:pt x="688" y="280"/>
                  <a:pt x="768" y="288"/>
                </a:cubicBezTo>
              </a:path>
            </a:pathLst>
          </a:custGeom>
          <a:noFill/>
          <a:ln w="9525" cap="flat" cmpd="sng">
            <a:solidFill>
              <a:schemeClr val="tx1"/>
            </a:solidFill>
            <a:prstDash val="solid"/>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nl-NL"/>
          </a:p>
        </p:txBody>
      </p:sp>
      <p:sp>
        <p:nvSpPr>
          <p:cNvPr id="24594" name="Line 17"/>
          <p:cNvSpPr>
            <a:spLocks noChangeShapeType="1"/>
          </p:cNvSpPr>
          <p:nvPr/>
        </p:nvSpPr>
        <p:spPr bwMode="auto">
          <a:xfrm>
            <a:off x="8253413" y="3581400"/>
            <a:ext cx="152400" cy="0"/>
          </a:xfrm>
          <a:prstGeom prst="line">
            <a:avLst/>
          </a:prstGeom>
          <a:noFill/>
          <a:ln w="9525">
            <a:solidFill>
              <a:schemeClr val="tx1"/>
            </a:solidFill>
            <a:round/>
            <a:headEnd/>
            <a:tailEnd type="triangle" w="lg" len="med"/>
          </a:ln>
          <a:extLst>
            <a:ext uri="{909E8E84-426E-40DD-AFC4-6F175D3DCCD1}">
              <a14:hiddenFill xmlns:a14="http://schemas.microsoft.com/office/drawing/2010/main" xmlns="">
                <a:noFill/>
              </a14:hiddenFill>
            </a:ext>
          </a:extLst>
        </p:spPr>
        <p:txBody>
          <a:bodyPr wrap="none" anchor="ctr"/>
          <a:lstStyle/>
          <a:p>
            <a:endParaRPr lang="nl-NL"/>
          </a:p>
        </p:txBody>
      </p:sp>
      <p:sp>
        <p:nvSpPr>
          <p:cNvPr id="24595" name="Line 18"/>
          <p:cNvSpPr>
            <a:spLocks noChangeShapeType="1"/>
          </p:cNvSpPr>
          <p:nvPr/>
        </p:nvSpPr>
        <p:spPr bwMode="auto">
          <a:xfrm>
            <a:off x="8177213" y="3662363"/>
            <a:ext cx="228600" cy="0"/>
          </a:xfrm>
          <a:prstGeom prst="line">
            <a:avLst/>
          </a:prstGeom>
          <a:noFill/>
          <a:ln w="9525">
            <a:solidFill>
              <a:schemeClr val="tx1"/>
            </a:solidFill>
            <a:round/>
            <a:headEnd/>
            <a:tailEnd type="triangle" w="lg" len="med"/>
          </a:ln>
          <a:extLst>
            <a:ext uri="{909E8E84-426E-40DD-AFC4-6F175D3DCCD1}">
              <a14:hiddenFill xmlns:a14="http://schemas.microsoft.com/office/drawing/2010/main" xmlns="">
                <a:noFill/>
              </a14:hiddenFill>
            </a:ext>
          </a:extLst>
        </p:spPr>
        <p:txBody>
          <a:bodyPr wrap="none" anchor="ctr"/>
          <a:lstStyle/>
          <a:p>
            <a:endParaRPr lang="nl-NL"/>
          </a:p>
        </p:txBody>
      </p:sp>
      <p:sp>
        <p:nvSpPr>
          <p:cNvPr id="24596" name="Text Box 19"/>
          <p:cNvSpPr txBox="1">
            <a:spLocks noChangeArrowheads="1"/>
          </p:cNvSpPr>
          <p:nvPr/>
        </p:nvSpPr>
        <p:spPr bwMode="auto">
          <a:xfrm>
            <a:off x="0" y="4883150"/>
            <a:ext cx="1454150" cy="6985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en-US"/>
              <a:t>Vragen om jezelf</a:t>
            </a:r>
          </a:p>
          <a:p>
            <a:pPr>
              <a:buFontTx/>
              <a:buNone/>
            </a:pPr>
            <a:r>
              <a:rPr lang="en-US"/>
              <a:t>te stellen in een</a:t>
            </a:r>
          </a:p>
          <a:p>
            <a:pPr>
              <a:buFontTx/>
              <a:buNone/>
            </a:pPr>
            <a:r>
              <a:rPr lang="en-US"/>
              <a:t>proces van groei:</a:t>
            </a:r>
            <a:endParaRPr lang="en-GB"/>
          </a:p>
        </p:txBody>
      </p:sp>
      <p:sp>
        <p:nvSpPr>
          <p:cNvPr id="24597" name="Rectangle 20"/>
          <p:cNvSpPr>
            <a:spLocks noChangeArrowheads="1"/>
          </p:cNvSpPr>
          <p:nvPr/>
        </p:nvSpPr>
        <p:spPr bwMode="auto">
          <a:xfrm>
            <a:off x="1835150" y="6237288"/>
            <a:ext cx="6408738" cy="381000"/>
          </a:xfrm>
          <a:prstGeom prst="rect">
            <a:avLst/>
          </a:prstGeom>
          <a:solidFill>
            <a:schemeClr val="bg1"/>
          </a:solidFill>
          <a:ln w="9525">
            <a:solidFill>
              <a:schemeClr val="tx1"/>
            </a:solidFill>
            <a:miter lim="800000"/>
            <a:headEnd/>
            <a:tailEnd/>
          </a:ln>
        </p:spPr>
        <p:txBody>
          <a:bodyPr wrap="none" anchor="ctr"/>
          <a:lstStyle/>
          <a:p>
            <a:pPr algn="ctr">
              <a:buFontTx/>
              <a:buNone/>
            </a:pPr>
            <a:r>
              <a:rPr lang="en-US"/>
              <a:t>Spirituele groei vereist vaak het uitgroeien en verwerken van de religieuze opvoeding</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jdelijke aanduiding voor dianummer 5"/>
          <p:cNvSpPr>
            <a:spLocks noGrp="1"/>
          </p:cNvSpPr>
          <p:nvPr>
            <p:ph type="sldNum" sz="quarter" idx="4294967295"/>
          </p:nvPr>
        </p:nvSpPr>
        <p:spPr bwMode="auto">
          <a:xfrm>
            <a:off x="6553200" y="6248400"/>
            <a:ext cx="1905000" cy="457200"/>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FC5B1190-0C5C-4C4C-A20D-EA556BD7907B}" type="slidenum">
              <a:rPr lang="en-GB"/>
              <a:pPr/>
              <a:t>24</a:t>
            </a:fld>
            <a:endParaRPr lang="en-GB"/>
          </a:p>
        </p:txBody>
      </p:sp>
      <p:sp>
        <p:nvSpPr>
          <p:cNvPr id="25603" name="Rectangle 3"/>
          <p:cNvSpPr>
            <a:spLocks noChangeArrowheads="1"/>
          </p:cNvSpPr>
          <p:nvPr/>
        </p:nvSpPr>
        <p:spPr bwMode="auto">
          <a:xfrm>
            <a:off x="1447800" y="2438400"/>
            <a:ext cx="3657600" cy="415925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r>
              <a:rPr lang="en-US"/>
              <a:t>   Hoe zou ik voor het aangezicht van God</a:t>
            </a:r>
          </a:p>
          <a:p>
            <a:pPr>
              <a:buFontTx/>
              <a:buNone/>
            </a:pPr>
            <a:r>
              <a:rPr lang="en-US"/>
              <a:t>    moeten leven? (gebed, verantwoordelijkheid, </a:t>
            </a:r>
          </a:p>
          <a:p>
            <a:pPr>
              <a:buFontTx/>
              <a:buNone/>
            </a:pPr>
            <a:r>
              <a:rPr lang="en-US"/>
              <a:t>    geleid weten?)</a:t>
            </a:r>
          </a:p>
          <a:p>
            <a:r>
              <a:rPr lang="en-US"/>
              <a:t>   In hoeverre is dit onrealistisch?</a:t>
            </a:r>
          </a:p>
          <a:p>
            <a:r>
              <a:rPr lang="en-US"/>
              <a:t>   Hoe leef ik voor het aangezicht van God?</a:t>
            </a:r>
          </a:p>
          <a:p>
            <a:r>
              <a:rPr lang="en-US"/>
              <a:t>   In hoeverre wil ik de rol van God in mijn</a:t>
            </a:r>
          </a:p>
          <a:p>
            <a:pPr>
              <a:buFontTx/>
              <a:buNone/>
            </a:pPr>
            <a:r>
              <a:rPr lang="en-US"/>
              <a:t>    leven veranderen?</a:t>
            </a:r>
          </a:p>
          <a:p>
            <a:endParaRPr lang="en-US"/>
          </a:p>
          <a:p>
            <a:endParaRPr lang="en-US"/>
          </a:p>
          <a:p>
            <a:endParaRPr lang="en-US"/>
          </a:p>
          <a:p>
            <a:endParaRPr lang="en-US"/>
          </a:p>
          <a:p>
            <a:endParaRPr lang="en-US"/>
          </a:p>
          <a:p>
            <a:endParaRPr lang="en-GB"/>
          </a:p>
        </p:txBody>
      </p:sp>
      <p:sp>
        <p:nvSpPr>
          <p:cNvPr id="25604" name="Rectangle 4"/>
          <p:cNvSpPr>
            <a:spLocks noChangeArrowheads="1"/>
          </p:cNvSpPr>
          <p:nvPr/>
        </p:nvSpPr>
        <p:spPr bwMode="auto">
          <a:xfrm>
            <a:off x="1447800" y="1676400"/>
            <a:ext cx="3657600" cy="762000"/>
          </a:xfrm>
          <a:prstGeom prst="rect">
            <a:avLst/>
          </a:prstGeom>
          <a:solidFill>
            <a:schemeClr val="folHlink"/>
          </a:solidFill>
          <a:ln w="9525">
            <a:solidFill>
              <a:schemeClr val="tx1"/>
            </a:solidFill>
            <a:miter lim="800000"/>
            <a:headEnd/>
            <a:tailEnd/>
          </a:ln>
        </p:spPr>
        <p:txBody>
          <a:bodyPr wrap="none" anchor="ctr"/>
          <a:lstStyle/>
          <a:p>
            <a:pPr algn="ctr">
              <a:buFontTx/>
              <a:buNone/>
            </a:pPr>
            <a:r>
              <a:rPr lang="en-US" sz="1600"/>
              <a:t>Spirituele groei en de rol van God</a:t>
            </a:r>
            <a:endParaRPr lang="en-GB" sz="1600"/>
          </a:p>
        </p:txBody>
      </p:sp>
      <p:sp>
        <p:nvSpPr>
          <p:cNvPr id="25605" name="Rectangle 5"/>
          <p:cNvSpPr>
            <a:spLocks noChangeArrowheads="1"/>
          </p:cNvSpPr>
          <p:nvPr/>
        </p:nvSpPr>
        <p:spPr bwMode="auto">
          <a:xfrm>
            <a:off x="5257800" y="2438400"/>
            <a:ext cx="3657600" cy="4159250"/>
          </a:xfrm>
          <a:prstGeom prst="rect">
            <a:avLst/>
          </a:prstGeom>
          <a:solidFill>
            <a:schemeClr val="bg1"/>
          </a:solidFill>
          <a:ln w="9525">
            <a:solidFill>
              <a:schemeClr val="tx1"/>
            </a:solidFill>
            <a:miter lim="800000"/>
            <a:headEnd/>
            <a:tailEnd/>
          </a:ln>
        </p:spPr>
        <p:txBody>
          <a:bodyPr wrap="none" anchor="ctr"/>
          <a:lstStyle/>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r>
              <a:rPr lang="en-US"/>
              <a:t>   Hoe moet ik religie in mijn leven integereren?</a:t>
            </a:r>
          </a:p>
          <a:p>
            <a:pPr>
              <a:buFontTx/>
              <a:buNone/>
            </a:pPr>
            <a:r>
              <a:rPr lang="en-US"/>
              <a:t>     (naar de kerk, bidden voor het eten?)</a:t>
            </a:r>
          </a:p>
          <a:p>
            <a:r>
              <a:rPr lang="en-US"/>
              <a:t>   Waarom zou ik dat doen?</a:t>
            </a:r>
          </a:p>
          <a:p>
            <a:r>
              <a:rPr lang="en-US"/>
              <a:t>   Hoe integreer ik religie in mijn leven?</a:t>
            </a:r>
          </a:p>
          <a:p>
            <a:r>
              <a:rPr lang="en-US"/>
              <a:t>   Welke veranderingen in mijn religieuze leven</a:t>
            </a:r>
          </a:p>
          <a:p>
            <a:pPr>
              <a:buFontTx/>
              <a:buNone/>
            </a:pPr>
            <a:r>
              <a:rPr lang="en-US"/>
              <a:t>    zouden me werkelijk helpen?</a:t>
            </a:r>
          </a:p>
          <a:p>
            <a:endParaRPr lang="en-US"/>
          </a:p>
          <a:p>
            <a:endParaRPr lang="en-US"/>
          </a:p>
          <a:p>
            <a:endParaRPr lang="en-US"/>
          </a:p>
          <a:p>
            <a:endParaRPr lang="en-US"/>
          </a:p>
          <a:p>
            <a:endParaRPr lang="en-US"/>
          </a:p>
          <a:p>
            <a:endParaRPr lang="en-GB"/>
          </a:p>
        </p:txBody>
      </p:sp>
      <p:sp>
        <p:nvSpPr>
          <p:cNvPr id="25606" name="Rectangle 6"/>
          <p:cNvSpPr>
            <a:spLocks noChangeArrowheads="1"/>
          </p:cNvSpPr>
          <p:nvPr/>
        </p:nvSpPr>
        <p:spPr bwMode="auto">
          <a:xfrm>
            <a:off x="5257800" y="1676400"/>
            <a:ext cx="3657600" cy="762000"/>
          </a:xfrm>
          <a:prstGeom prst="rect">
            <a:avLst/>
          </a:prstGeom>
          <a:solidFill>
            <a:schemeClr val="folHlink"/>
          </a:solidFill>
          <a:ln w="9525">
            <a:solidFill>
              <a:schemeClr val="tx1"/>
            </a:solidFill>
            <a:miter lim="800000"/>
            <a:headEnd/>
            <a:tailEnd/>
          </a:ln>
        </p:spPr>
        <p:txBody>
          <a:bodyPr wrap="none" anchor="ctr"/>
          <a:lstStyle/>
          <a:p>
            <a:pPr algn="ctr">
              <a:buFontTx/>
              <a:buNone/>
            </a:pPr>
            <a:r>
              <a:rPr lang="en-US" sz="1600"/>
              <a:t>Spirituele groei in de geloofspraktijk</a:t>
            </a:r>
            <a:endParaRPr lang="en-GB" sz="1600"/>
          </a:p>
        </p:txBody>
      </p:sp>
      <p:sp>
        <p:nvSpPr>
          <p:cNvPr id="25607" name="Oval 7"/>
          <p:cNvSpPr>
            <a:spLocks noChangeArrowheads="1"/>
          </p:cNvSpPr>
          <p:nvPr/>
        </p:nvSpPr>
        <p:spPr bwMode="auto">
          <a:xfrm>
            <a:off x="1600200" y="2667000"/>
            <a:ext cx="1752600" cy="9906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a:buFontTx/>
              <a:buNone/>
            </a:pPr>
            <a:r>
              <a:rPr lang="en-US"/>
              <a:t>Welke rol zou God</a:t>
            </a:r>
          </a:p>
          <a:p>
            <a:pPr algn="ctr">
              <a:buFontTx/>
              <a:buNone/>
            </a:pPr>
            <a:r>
              <a:rPr lang="en-US"/>
              <a:t>moeten spelen in</a:t>
            </a:r>
          </a:p>
          <a:p>
            <a:pPr algn="ctr">
              <a:buFontTx/>
              <a:buNone/>
            </a:pPr>
            <a:r>
              <a:rPr lang="en-US"/>
              <a:t>mijn leven?</a:t>
            </a:r>
            <a:endParaRPr lang="en-GB"/>
          </a:p>
        </p:txBody>
      </p:sp>
      <p:sp>
        <p:nvSpPr>
          <p:cNvPr id="25608" name="Oval 8"/>
          <p:cNvSpPr>
            <a:spLocks noChangeArrowheads="1"/>
          </p:cNvSpPr>
          <p:nvPr/>
        </p:nvSpPr>
        <p:spPr bwMode="auto">
          <a:xfrm>
            <a:off x="1600200" y="3962400"/>
            <a:ext cx="1752600" cy="9906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a:buFontTx/>
              <a:buNone/>
            </a:pPr>
            <a:r>
              <a:rPr lang="en-US"/>
              <a:t>Welke rol speelt </a:t>
            </a:r>
          </a:p>
          <a:p>
            <a:pPr algn="ctr">
              <a:buFontTx/>
              <a:buNone/>
            </a:pPr>
            <a:r>
              <a:rPr lang="en-US"/>
              <a:t>God in mijn leven?</a:t>
            </a:r>
            <a:endParaRPr lang="en-GB"/>
          </a:p>
        </p:txBody>
      </p:sp>
      <p:sp>
        <p:nvSpPr>
          <p:cNvPr id="25609" name="Freeform 9"/>
          <p:cNvSpPr>
            <a:spLocks/>
          </p:cNvSpPr>
          <p:nvPr/>
        </p:nvSpPr>
        <p:spPr bwMode="auto">
          <a:xfrm>
            <a:off x="3276600" y="3352800"/>
            <a:ext cx="1295400" cy="457200"/>
          </a:xfrm>
          <a:custGeom>
            <a:avLst/>
            <a:gdLst>
              <a:gd name="T0" fmla="*/ 0 w 768"/>
              <a:gd name="T1" fmla="*/ 0 h 288"/>
              <a:gd name="T2" fmla="*/ 2147483647 w 768"/>
              <a:gd name="T3" fmla="*/ 2147483647 h 288"/>
              <a:gd name="T4" fmla="*/ 2147483647 w 768"/>
              <a:gd name="T5" fmla="*/ 2147483647 h 288"/>
              <a:gd name="T6" fmla="*/ 0 60000 65536"/>
              <a:gd name="T7" fmla="*/ 0 60000 65536"/>
              <a:gd name="T8" fmla="*/ 0 60000 65536"/>
              <a:gd name="T9" fmla="*/ 0 w 768"/>
              <a:gd name="T10" fmla="*/ 0 h 288"/>
              <a:gd name="T11" fmla="*/ 768 w 768"/>
              <a:gd name="T12" fmla="*/ 288 h 288"/>
            </a:gdLst>
            <a:ahLst/>
            <a:cxnLst>
              <a:cxn ang="T6">
                <a:pos x="T0" y="T1"/>
              </a:cxn>
              <a:cxn ang="T7">
                <a:pos x="T2" y="T3"/>
              </a:cxn>
              <a:cxn ang="T8">
                <a:pos x="T4" y="T5"/>
              </a:cxn>
            </a:cxnLst>
            <a:rect l="T9" t="T10" r="T11" b="T12"/>
            <a:pathLst>
              <a:path w="768" h="288">
                <a:moveTo>
                  <a:pt x="0" y="0"/>
                </a:moveTo>
                <a:cubicBezTo>
                  <a:pt x="56" y="96"/>
                  <a:pt x="112" y="192"/>
                  <a:pt x="240" y="240"/>
                </a:cubicBezTo>
                <a:cubicBezTo>
                  <a:pt x="368" y="288"/>
                  <a:pt x="688" y="280"/>
                  <a:pt x="768" y="288"/>
                </a:cubicBezTo>
              </a:path>
            </a:pathLst>
          </a:custGeom>
          <a:noFill/>
          <a:ln w="9525" cap="flat" cmpd="sng">
            <a:solidFill>
              <a:schemeClr val="tx1"/>
            </a:solidFill>
            <a:prstDash val="solid"/>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nl-NL"/>
          </a:p>
        </p:txBody>
      </p:sp>
      <p:sp>
        <p:nvSpPr>
          <p:cNvPr id="25610" name="Freeform 10"/>
          <p:cNvSpPr>
            <a:spLocks/>
          </p:cNvSpPr>
          <p:nvPr/>
        </p:nvSpPr>
        <p:spPr bwMode="auto">
          <a:xfrm flipV="1">
            <a:off x="3352800" y="3886200"/>
            <a:ext cx="1219200" cy="533400"/>
          </a:xfrm>
          <a:custGeom>
            <a:avLst/>
            <a:gdLst>
              <a:gd name="T0" fmla="*/ 0 w 768"/>
              <a:gd name="T1" fmla="*/ 0 h 288"/>
              <a:gd name="T2" fmla="*/ 2147483647 w 768"/>
              <a:gd name="T3" fmla="*/ 2147483647 h 288"/>
              <a:gd name="T4" fmla="*/ 2147483647 w 768"/>
              <a:gd name="T5" fmla="*/ 2147483647 h 288"/>
              <a:gd name="T6" fmla="*/ 0 60000 65536"/>
              <a:gd name="T7" fmla="*/ 0 60000 65536"/>
              <a:gd name="T8" fmla="*/ 0 60000 65536"/>
              <a:gd name="T9" fmla="*/ 0 w 768"/>
              <a:gd name="T10" fmla="*/ 0 h 288"/>
              <a:gd name="T11" fmla="*/ 768 w 768"/>
              <a:gd name="T12" fmla="*/ 288 h 288"/>
            </a:gdLst>
            <a:ahLst/>
            <a:cxnLst>
              <a:cxn ang="T6">
                <a:pos x="T0" y="T1"/>
              </a:cxn>
              <a:cxn ang="T7">
                <a:pos x="T2" y="T3"/>
              </a:cxn>
              <a:cxn ang="T8">
                <a:pos x="T4" y="T5"/>
              </a:cxn>
            </a:cxnLst>
            <a:rect l="T9" t="T10" r="T11" b="T12"/>
            <a:pathLst>
              <a:path w="768" h="288">
                <a:moveTo>
                  <a:pt x="0" y="0"/>
                </a:moveTo>
                <a:cubicBezTo>
                  <a:pt x="56" y="96"/>
                  <a:pt x="112" y="192"/>
                  <a:pt x="240" y="240"/>
                </a:cubicBezTo>
                <a:cubicBezTo>
                  <a:pt x="368" y="288"/>
                  <a:pt x="688" y="280"/>
                  <a:pt x="768" y="288"/>
                </a:cubicBezTo>
              </a:path>
            </a:pathLst>
          </a:custGeom>
          <a:noFill/>
          <a:ln w="9525" cap="flat" cmpd="sng">
            <a:solidFill>
              <a:schemeClr val="tx1"/>
            </a:solidFill>
            <a:prstDash val="solid"/>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nl-NL"/>
          </a:p>
        </p:txBody>
      </p:sp>
      <p:sp>
        <p:nvSpPr>
          <p:cNvPr id="25611" name="Line 11"/>
          <p:cNvSpPr>
            <a:spLocks noChangeShapeType="1"/>
          </p:cNvSpPr>
          <p:nvPr/>
        </p:nvSpPr>
        <p:spPr bwMode="auto">
          <a:xfrm>
            <a:off x="4495800" y="3810000"/>
            <a:ext cx="152400" cy="0"/>
          </a:xfrm>
          <a:prstGeom prst="line">
            <a:avLst/>
          </a:prstGeom>
          <a:noFill/>
          <a:ln w="9525">
            <a:solidFill>
              <a:schemeClr val="tx1"/>
            </a:solidFill>
            <a:round/>
            <a:headEnd/>
            <a:tailEnd type="triangle" w="lg" len="med"/>
          </a:ln>
          <a:extLst>
            <a:ext uri="{909E8E84-426E-40DD-AFC4-6F175D3DCCD1}">
              <a14:hiddenFill xmlns:a14="http://schemas.microsoft.com/office/drawing/2010/main" xmlns="">
                <a:noFill/>
              </a14:hiddenFill>
            </a:ext>
          </a:extLst>
        </p:spPr>
        <p:txBody>
          <a:bodyPr wrap="none" anchor="ctr"/>
          <a:lstStyle/>
          <a:p>
            <a:endParaRPr lang="nl-NL"/>
          </a:p>
        </p:txBody>
      </p:sp>
      <p:sp>
        <p:nvSpPr>
          <p:cNvPr id="25612" name="Line 12"/>
          <p:cNvSpPr>
            <a:spLocks noChangeShapeType="1"/>
          </p:cNvSpPr>
          <p:nvPr/>
        </p:nvSpPr>
        <p:spPr bwMode="auto">
          <a:xfrm>
            <a:off x="4419600" y="3890963"/>
            <a:ext cx="228600" cy="0"/>
          </a:xfrm>
          <a:prstGeom prst="line">
            <a:avLst/>
          </a:prstGeom>
          <a:noFill/>
          <a:ln w="9525">
            <a:solidFill>
              <a:schemeClr val="tx1"/>
            </a:solidFill>
            <a:round/>
            <a:headEnd/>
            <a:tailEnd type="triangle" w="lg" len="med"/>
          </a:ln>
          <a:extLst>
            <a:ext uri="{909E8E84-426E-40DD-AFC4-6F175D3DCCD1}">
              <a14:hiddenFill xmlns:a14="http://schemas.microsoft.com/office/drawing/2010/main" xmlns="">
                <a:noFill/>
              </a14:hiddenFill>
            </a:ext>
          </a:extLst>
        </p:spPr>
        <p:txBody>
          <a:bodyPr wrap="none" anchor="ctr"/>
          <a:lstStyle/>
          <a:p>
            <a:endParaRPr lang="nl-NL"/>
          </a:p>
        </p:txBody>
      </p:sp>
      <p:sp>
        <p:nvSpPr>
          <p:cNvPr id="25613" name="Oval 13"/>
          <p:cNvSpPr>
            <a:spLocks noChangeArrowheads="1"/>
          </p:cNvSpPr>
          <p:nvPr/>
        </p:nvSpPr>
        <p:spPr bwMode="auto">
          <a:xfrm>
            <a:off x="5410200" y="2667000"/>
            <a:ext cx="1752600" cy="9906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a:buFontTx/>
              <a:buNone/>
            </a:pPr>
            <a:r>
              <a:rPr lang="en-US"/>
              <a:t>Hoe zou mijn </a:t>
            </a:r>
          </a:p>
          <a:p>
            <a:pPr algn="ctr">
              <a:buFontTx/>
              <a:buNone/>
            </a:pPr>
            <a:r>
              <a:rPr lang="en-US"/>
              <a:t>religieuze leven eruit</a:t>
            </a:r>
          </a:p>
          <a:p>
            <a:pPr algn="ctr">
              <a:buFontTx/>
              <a:buNone/>
            </a:pPr>
            <a:r>
              <a:rPr lang="en-US"/>
              <a:t>moeten zien?</a:t>
            </a:r>
            <a:endParaRPr lang="en-GB"/>
          </a:p>
        </p:txBody>
      </p:sp>
      <p:sp>
        <p:nvSpPr>
          <p:cNvPr id="25614" name="Oval 14"/>
          <p:cNvSpPr>
            <a:spLocks noChangeArrowheads="1"/>
          </p:cNvSpPr>
          <p:nvPr/>
        </p:nvSpPr>
        <p:spPr bwMode="auto">
          <a:xfrm>
            <a:off x="5410200" y="3962400"/>
            <a:ext cx="1752600" cy="9906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a:buFontTx/>
              <a:buNone/>
            </a:pPr>
            <a:r>
              <a:rPr lang="en-US"/>
              <a:t>Hoe ziet mijn </a:t>
            </a:r>
          </a:p>
          <a:p>
            <a:pPr algn="ctr">
              <a:buFontTx/>
              <a:buNone/>
            </a:pPr>
            <a:r>
              <a:rPr lang="en-US"/>
              <a:t>religieuze leven </a:t>
            </a:r>
          </a:p>
          <a:p>
            <a:pPr algn="ctr">
              <a:buFontTx/>
              <a:buNone/>
            </a:pPr>
            <a:r>
              <a:rPr lang="en-US"/>
              <a:t>eruit?</a:t>
            </a:r>
            <a:endParaRPr lang="en-GB"/>
          </a:p>
        </p:txBody>
      </p:sp>
      <p:sp>
        <p:nvSpPr>
          <p:cNvPr id="25615" name="Freeform 15"/>
          <p:cNvSpPr>
            <a:spLocks/>
          </p:cNvSpPr>
          <p:nvPr/>
        </p:nvSpPr>
        <p:spPr bwMode="auto">
          <a:xfrm>
            <a:off x="7086600" y="3352800"/>
            <a:ext cx="1295400" cy="457200"/>
          </a:xfrm>
          <a:custGeom>
            <a:avLst/>
            <a:gdLst>
              <a:gd name="T0" fmla="*/ 0 w 768"/>
              <a:gd name="T1" fmla="*/ 0 h 288"/>
              <a:gd name="T2" fmla="*/ 2147483647 w 768"/>
              <a:gd name="T3" fmla="*/ 2147483647 h 288"/>
              <a:gd name="T4" fmla="*/ 2147483647 w 768"/>
              <a:gd name="T5" fmla="*/ 2147483647 h 288"/>
              <a:gd name="T6" fmla="*/ 0 60000 65536"/>
              <a:gd name="T7" fmla="*/ 0 60000 65536"/>
              <a:gd name="T8" fmla="*/ 0 60000 65536"/>
              <a:gd name="T9" fmla="*/ 0 w 768"/>
              <a:gd name="T10" fmla="*/ 0 h 288"/>
              <a:gd name="T11" fmla="*/ 768 w 768"/>
              <a:gd name="T12" fmla="*/ 288 h 288"/>
            </a:gdLst>
            <a:ahLst/>
            <a:cxnLst>
              <a:cxn ang="T6">
                <a:pos x="T0" y="T1"/>
              </a:cxn>
              <a:cxn ang="T7">
                <a:pos x="T2" y="T3"/>
              </a:cxn>
              <a:cxn ang="T8">
                <a:pos x="T4" y="T5"/>
              </a:cxn>
            </a:cxnLst>
            <a:rect l="T9" t="T10" r="T11" b="T12"/>
            <a:pathLst>
              <a:path w="768" h="288">
                <a:moveTo>
                  <a:pt x="0" y="0"/>
                </a:moveTo>
                <a:cubicBezTo>
                  <a:pt x="56" y="96"/>
                  <a:pt x="112" y="192"/>
                  <a:pt x="240" y="240"/>
                </a:cubicBezTo>
                <a:cubicBezTo>
                  <a:pt x="368" y="288"/>
                  <a:pt x="688" y="280"/>
                  <a:pt x="768" y="288"/>
                </a:cubicBezTo>
              </a:path>
            </a:pathLst>
          </a:custGeom>
          <a:noFill/>
          <a:ln w="9525" cap="flat" cmpd="sng">
            <a:solidFill>
              <a:schemeClr val="tx1"/>
            </a:solidFill>
            <a:prstDash val="solid"/>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nl-NL"/>
          </a:p>
        </p:txBody>
      </p:sp>
      <p:sp>
        <p:nvSpPr>
          <p:cNvPr id="25616" name="Freeform 16"/>
          <p:cNvSpPr>
            <a:spLocks/>
          </p:cNvSpPr>
          <p:nvPr/>
        </p:nvSpPr>
        <p:spPr bwMode="auto">
          <a:xfrm flipV="1">
            <a:off x="7162800" y="3886200"/>
            <a:ext cx="1219200" cy="533400"/>
          </a:xfrm>
          <a:custGeom>
            <a:avLst/>
            <a:gdLst>
              <a:gd name="T0" fmla="*/ 0 w 768"/>
              <a:gd name="T1" fmla="*/ 0 h 288"/>
              <a:gd name="T2" fmla="*/ 2147483647 w 768"/>
              <a:gd name="T3" fmla="*/ 2147483647 h 288"/>
              <a:gd name="T4" fmla="*/ 2147483647 w 768"/>
              <a:gd name="T5" fmla="*/ 2147483647 h 288"/>
              <a:gd name="T6" fmla="*/ 0 60000 65536"/>
              <a:gd name="T7" fmla="*/ 0 60000 65536"/>
              <a:gd name="T8" fmla="*/ 0 60000 65536"/>
              <a:gd name="T9" fmla="*/ 0 w 768"/>
              <a:gd name="T10" fmla="*/ 0 h 288"/>
              <a:gd name="T11" fmla="*/ 768 w 768"/>
              <a:gd name="T12" fmla="*/ 288 h 288"/>
            </a:gdLst>
            <a:ahLst/>
            <a:cxnLst>
              <a:cxn ang="T6">
                <a:pos x="T0" y="T1"/>
              </a:cxn>
              <a:cxn ang="T7">
                <a:pos x="T2" y="T3"/>
              </a:cxn>
              <a:cxn ang="T8">
                <a:pos x="T4" y="T5"/>
              </a:cxn>
            </a:cxnLst>
            <a:rect l="T9" t="T10" r="T11" b="T12"/>
            <a:pathLst>
              <a:path w="768" h="288">
                <a:moveTo>
                  <a:pt x="0" y="0"/>
                </a:moveTo>
                <a:cubicBezTo>
                  <a:pt x="56" y="96"/>
                  <a:pt x="112" y="192"/>
                  <a:pt x="240" y="240"/>
                </a:cubicBezTo>
                <a:cubicBezTo>
                  <a:pt x="368" y="288"/>
                  <a:pt x="688" y="280"/>
                  <a:pt x="768" y="288"/>
                </a:cubicBezTo>
              </a:path>
            </a:pathLst>
          </a:custGeom>
          <a:noFill/>
          <a:ln w="9525" cap="flat" cmpd="sng">
            <a:solidFill>
              <a:schemeClr val="tx1"/>
            </a:solidFill>
            <a:prstDash val="solid"/>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nl-NL"/>
          </a:p>
        </p:txBody>
      </p:sp>
      <p:sp>
        <p:nvSpPr>
          <p:cNvPr id="25617" name="Line 17"/>
          <p:cNvSpPr>
            <a:spLocks noChangeShapeType="1"/>
          </p:cNvSpPr>
          <p:nvPr/>
        </p:nvSpPr>
        <p:spPr bwMode="auto">
          <a:xfrm>
            <a:off x="8305800" y="3810000"/>
            <a:ext cx="152400" cy="0"/>
          </a:xfrm>
          <a:prstGeom prst="line">
            <a:avLst/>
          </a:prstGeom>
          <a:noFill/>
          <a:ln w="9525">
            <a:solidFill>
              <a:schemeClr val="tx1"/>
            </a:solidFill>
            <a:round/>
            <a:headEnd/>
            <a:tailEnd type="triangle" w="lg" len="med"/>
          </a:ln>
          <a:extLst>
            <a:ext uri="{909E8E84-426E-40DD-AFC4-6F175D3DCCD1}">
              <a14:hiddenFill xmlns:a14="http://schemas.microsoft.com/office/drawing/2010/main" xmlns="">
                <a:noFill/>
              </a14:hiddenFill>
            </a:ext>
          </a:extLst>
        </p:spPr>
        <p:txBody>
          <a:bodyPr wrap="none" anchor="ctr"/>
          <a:lstStyle/>
          <a:p>
            <a:endParaRPr lang="nl-NL"/>
          </a:p>
        </p:txBody>
      </p:sp>
      <p:sp>
        <p:nvSpPr>
          <p:cNvPr id="25618" name="Line 18"/>
          <p:cNvSpPr>
            <a:spLocks noChangeShapeType="1"/>
          </p:cNvSpPr>
          <p:nvPr/>
        </p:nvSpPr>
        <p:spPr bwMode="auto">
          <a:xfrm>
            <a:off x="8229600" y="3895725"/>
            <a:ext cx="228600" cy="0"/>
          </a:xfrm>
          <a:prstGeom prst="line">
            <a:avLst/>
          </a:prstGeom>
          <a:noFill/>
          <a:ln w="9525">
            <a:solidFill>
              <a:schemeClr val="tx1"/>
            </a:solidFill>
            <a:round/>
            <a:headEnd/>
            <a:tailEnd type="triangle" w="lg" len="med"/>
          </a:ln>
          <a:extLst>
            <a:ext uri="{909E8E84-426E-40DD-AFC4-6F175D3DCCD1}">
              <a14:hiddenFill xmlns:a14="http://schemas.microsoft.com/office/drawing/2010/main" xmlns="">
                <a:noFill/>
              </a14:hiddenFill>
            </a:ext>
          </a:extLst>
        </p:spPr>
        <p:txBody>
          <a:bodyPr wrap="none" anchor="ctr"/>
          <a:lstStyle/>
          <a:p>
            <a:endParaRPr lang="nl-NL"/>
          </a:p>
        </p:txBody>
      </p:sp>
      <p:sp>
        <p:nvSpPr>
          <p:cNvPr id="25619" name="Rectangle 2"/>
          <p:cNvSpPr>
            <a:spLocks noChangeArrowheads="1"/>
          </p:cNvSpPr>
          <p:nvPr/>
        </p:nvSpPr>
        <p:spPr bwMode="auto">
          <a:xfrm>
            <a:off x="0" y="620713"/>
            <a:ext cx="9144000" cy="758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lIns="100012" tIns="46038" rIns="100012" bIns="46038">
            <a:spAutoFit/>
          </a:bodyPr>
          <a:lstStyle/>
          <a:p>
            <a:pPr algn="ctr">
              <a:lnSpc>
                <a:spcPct val="95000"/>
              </a:lnSpc>
              <a:spcBef>
                <a:spcPct val="0"/>
              </a:spcBef>
              <a:buFontTx/>
              <a:buNone/>
            </a:pPr>
            <a:r>
              <a:rPr lang="en-US" sz="2300">
                <a:solidFill>
                  <a:schemeClr val="tx2"/>
                </a:solidFill>
              </a:rPr>
              <a:t>SPIRITUELE GROEI KAN LEIDEN TOT EEN VERANDERING</a:t>
            </a:r>
            <a:br>
              <a:rPr lang="en-US" sz="2300">
                <a:solidFill>
                  <a:schemeClr val="tx2"/>
                </a:solidFill>
              </a:rPr>
            </a:br>
            <a:r>
              <a:rPr lang="en-US" sz="2300">
                <a:solidFill>
                  <a:schemeClr val="tx2"/>
                </a:solidFill>
              </a:rPr>
              <a:t>IN DE ROL VAN GOD IN JE LEVEN EN GELOOFSPRAKTIJK</a:t>
            </a:r>
            <a:endParaRPr lang="en-GB" sz="2300">
              <a:solidFill>
                <a:schemeClr val="tx2"/>
              </a:solidFill>
            </a:endParaRPr>
          </a:p>
        </p:txBody>
      </p:sp>
      <p:sp>
        <p:nvSpPr>
          <p:cNvPr id="25620" name="Text Box 19"/>
          <p:cNvSpPr txBox="1">
            <a:spLocks noChangeArrowheads="1"/>
          </p:cNvSpPr>
          <p:nvPr/>
        </p:nvSpPr>
        <p:spPr bwMode="auto">
          <a:xfrm>
            <a:off x="0" y="5013325"/>
            <a:ext cx="1454150" cy="6985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en-US"/>
              <a:t>Vragen om jezelf</a:t>
            </a:r>
          </a:p>
          <a:p>
            <a:pPr>
              <a:buFontTx/>
              <a:buNone/>
            </a:pPr>
            <a:r>
              <a:rPr lang="en-US"/>
              <a:t>te stellen in een</a:t>
            </a:r>
          </a:p>
          <a:p>
            <a:pPr>
              <a:buFontTx/>
              <a:buNone/>
            </a:pPr>
            <a:r>
              <a:rPr lang="en-US"/>
              <a:t>proces van groei:</a:t>
            </a:r>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jdelijke aanduiding voor dianummer 5"/>
          <p:cNvSpPr>
            <a:spLocks noGrp="1"/>
          </p:cNvSpPr>
          <p:nvPr>
            <p:ph type="sldNum" sz="quarter" idx="4294967295"/>
          </p:nvPr>
        </p:nvSpPr>
        <p:spPr bwMode="auto">
          <a:xfrm>
            <a:off x="6553200" y="6248400"/>
            <a:ext cx="1905000" cy="457200"/>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E9213923-30E4-438B-8C1E-7602568C36B2}" type="slidenum">
              <a:rPr lang="en-GB"/>
              <a:pPr/>
              <a:t>25</a:t>
            </a:fld>
            <a:endParaRPr lang="en-GB"/>
          </a:p>
        </p:txBody>
      </p:sp>
      <p:sp>
        <p:nvSpPr>
          <p:cNvPr id="26627" name="Rectangle 2"/>
          <p:cNvSpPr>
            <a:spLocks noGrp="1" noChangeArrowheads="1"/>
          </p:cNvSpPr>
          <p:nvPr>
            <p:ph type="title"/>
          </p:nvPr>
        </p:nvSpPr>
        <p:spPr>
          <a:xfrm>
            <a:off x="0" y="115888"/>
            <a:ext cx="9144000" cy="758825"/>
          </a:xfrm>
        </p:spPr>
        <p:txBody>
          <a:bodyPr/>
          <a:lstStyle/>
          <a:p>
            <a:r>
              <a:rPr lang="en-US" sz="2300" smtClean="0"/>
              <a:t>VRIJZINNIGHEID IS UNIEK IN ZIJN MANIER VAN OMGAAN</a:t>
            </a:r>
            <a:br>
              <a:rPr lang="en-US" sz="2300" smtClean="0"/>
            </a:br>
            <a:r>
              <a:rPr lang="en-US" sz="2300" smtClean="0"/>
              <a:t>MET SPIRITUELE GROEI</a:t>
            </a:r>
            <a:endParaRPr lang="en-GB" sz="2300" smtClean="0"/>
          </a:p>
        </p:txBody>
      </p:sp>
      <p:sp>
        <p:nvSpPr>
          <p:cNvPr id="26628" name="Rectangle 3"/>
          <p:cNvSpPr>
            <a:spLocks noChangeArrowheads="1"/>
          </p:cNvSpPr>
          <p:nvPr/>
        </p:nvSpPr>
        <p:spPr bwMode="auto">
          <a:xfrm>
            <a:off x="304800" y="2133600"/>
            <a:ext cx="2819400" cy="3962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nl-NL"/>
          </a:p>
          <a:p>
            <a:endParaRPr lang="nl-NL"/>
          </a:p>
          <a:p>
            <a:endParaRPr lang="nl-NL"/>
          </a:p>
          <a:p>
            <a:endParaRPr lang="nl-NL"/>
          </a:p>
          <a:p>
            <a:endParaRPr lang="nl-NL"/>
          </a:p>
          <a:p>
            <a:endParaRPr lang="nl-NL"/>
          </a:p>
          <a:p>
            <a:endParaRPr lang="nl-NL"/>
          </a:p>
          <a:p>
            <a:endParaRPr lang="nl-NL"/>
          </a:p>
          <a:p>
            <a:endParaRPr lang="nl-NL"/>
          </a:p>
          <a:p>
            <a:endParaRPr lang="nl-NL"/>
          </a:p>
          <a:p>
            <a:endParaRPr lang="nl-NL"/>
          </a:p>
          <a:p>
            <a:endParaRPr lang="nl-NL"/>
          </a:p>
          <a:p>
            <a:endParaRPr lang="nl-NL"/>
          </a:p>
          <a:p>
            <a:endParaRPr lang="nl-NL"/>
          </a:p>
          <a:p>
            <a:endParaRPr lang="nl-NL"/>
          </a:p>
          <a:p>
            <a:endParaRPr lang="nl-NL"/>
          </a:p>
          <a:p>
            <a:endParaRPr lang="nl-NL"/>
          </a:p>
          <a:p>
            <a:r>
              <a:rPr lang="nl-NL"/>
              <a:t> Het ideale religieuze zelf verandert</a:t>
            </a:r>
          </a:p>
          <a:p>
            <a:pPr>
              <a:buFontTx/>
              <a:buNone/>
            </a:pPr>
            <a:r>
              <a:rPr lang="nl-NL"/>
              <a:t>niet omdat dat vastligt door de bijbel</a:t>
            </a:r>
          </a:p>
          <a:p>
            <a:r>
              <a:rPr lang="nl-NL"/>
              <a:t> Het actuele zelf kan maar beperkt </a:t>
            </a:r>
          </a:p>
          <a:p>
            <a:pPr>
              <a:buFontTx/>
              <a:buNone/>
            </a:pPr>
            <a:r>
              <a:rPr lang="nl-NL"/>
              <a:t>veranderen door de erfzonde</a:t>
            </a:r>
          </a:p>
          <a:p>
            <a:endParaRPr lang="nl-NL"/>
          </a:p>
          <a:p>
            <a:endParaRPr lang="nl-NL"/>
          </a:p>
          <a:p>
            <a:endParaRPr lang="nl-NL"/>
          </a:p>
          <a:p>
            <a:endParaRPr lang="nl-NL"/>
          </a:p>
          <a:p>
            <a:endParaRPr lang="nl-NL"/>
          </a:p>
          <a:p>
            <a:endParaRPr lang="nl-NL"/>
          </a:p>
        </p:txBody>
      </p:sp>
      <p:sp>
        <p:nvSpPr>
          <p:cNvPr id="26629" name="Rectangle 4"/>
          <p:cNvSpPr>
            <a:spLocks noChangeArrowheads="1"/>
          </p:cNvSpPr>
          <p:nvPr/>
        </p:nvSpPr>
        <p:spPr bwMode="auto">
          <a:xfrm>
            <a:off x="304800" y="1371600"/>
            <a:ext cx="2819400" cy="762000"/>
          </a:xfrm>
          <a:prstGeom prst="rect">
            <a:avLst/>
          </a:prstGeom>
          <a:solidFill>
            <a:schemeClr val="folHlink"/>
          </a:solidFill>
          <a:ln w="9525">
            <a:solidFill>
              <a:schemeClr val="tx1"/>
            </a:solidFill>
            <a:miter lim="800000"/>
            <a:headEnd/>
            <a:tailEnd/>
          </a:ln>
        </p:spPr>
        <p:txBody>
          <a:bodyPr wrap="none" anchor="ctr"/>
          <a:lstStyle/>
          <a:p>
            <a:pPr algn="ctr">
              <a:buFontTx/>
              <a:buNone/>
            </a:pPr>
            <a:r>
              <a:rPr lang="en-US" sz="1600"/>
              <a:t>Orthodox Calvinisme</a:t>
            </a:r>
            <a:endParaRPr lang="en-GB" sz="1600"/>
          </a:p>
        </p:txBody>
      </p:sp>
      <p:sp>
        <p:nvSpPr>
          <p:cNvPr id="26630" name="Oval 7"/>
          <p:cNvSpPr>
            <a:spLocks noChangeArrowheads="1"/>
          </p:cNvSpPr>
          <p:nvPr/>
        </p:nvSpPr>
        <p:spPr bwMode="auto">
          <a:xfrm>
            <a:off x="457200" y="2362200"/>
            <a:ext cx="1752600" cy="9144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a:buFontTx/>
              <a:buNone/>
            </a:pPr>
            <a:r>
              <a:rPr lang="en-US"/>
              <a:t>Ideale religieuze</a:t>
            </a:r>
          </a:p>
          <a:p>
            <a:pPr algn="ctr">
              <a:buFontTx/>
              <a:buNone/>
            </a:pPr>
            <a:r>
              <a:rPr lang="en-US"/>
              <a:t>zelf</a:t>
            </a:r>
            <a:endParaRPr lang="en-GB"/>
          </a:p>
        </p:txBody>
      </p:sp>
      <p:sp>
        <p:nvSpPr>
          <p:cNvPr id="26631" name="Oval 8"/>
          <p:cNvSpPr>
            <a:spLocks noChangeArrowheads="1"/>
          </p:cNvSpPr>
          <p:nvPr/>
        </p:nvSpPr>
        <p:spPr bwMode="auto">
          <a:xfrm>
            <a:off x="457200" y="3429000"/>
            <a:ext cx="1752600" cy="9144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a:buFontTx/>
              <a:buNone/>
            </a:pPr>
            <a:r>
              <a:rPr lang="en-US"/>
              <a:t>Actuele religieuze zelf</a:t>
            </a:r>
            <a:endParaRPr lang="en-GB"/>
          </a:p>
        </p:txBody>
      </p:sp>
      <p:sp>
        <p:nvSpPr>
          <p:cNvPr id="26632" name="Freeform 10"/>
          <p:cNvSpPr>
            <a:spLocks/>
          </p:cNvSpPr>
          <p:nvPr/>
        </p:nvSpPr>
        <p:spPr bwMode="auto">
          <a:xfrm flipV="1">
            <a:off x="2209800" y="3505200"/>
            <a:ext cx="685800" cy="304800"/>
          </a:xfrm>
          <a:custGeom>
            <a:avLst/>
            <a:gdLst>
              <a:gd name="T0" fmla="*/ 0 w 768"/>
              <a:gd name="T1" fmla="*/ 0 h 288"/>
              <a:gd name="T2" fmla="*/ 2147483647 w 768"/>
              <a:gd name="T3" fmla="*/ 2147483647 h 288"/>
              <a:gd name="T4" fmla="*/ 2147483647 w 768"/>
              <a:gd name="T5" fmla="*/ 2147483647 h 288"/>
              <a:gd name="T6" fmla="*/ 0 60000 65536"/>
              <a:gd name="T7" fmla="*/ 0 60000 65536"/>
              <a:gd name="T8" fmla="*/ 0 60000 65536"/>
              <a:gd name="T9" fmla="*/ 0 w 768"/>
              <a:gd name="T10" fmla="*/ 0 h 288"/>
              <a:gd name="T11" fmla="*/ 768 w 768"/>
              <a:gd name="T12" fmla="*/ 288 h 288"/>
            </a:gdLst>
            <a:ahLst/>
            <a:cxnLst>
              <a:cxn ang="T6">
                <a:pos x="T0" y="T1"/>
              </a:cxn>
              <a:cxn ang="T7">
                <a:pos x="T2" y="T3"/>
              </a:cxn>
              <a:cxn ang="T8">
                <a:pos x="T4" y="T5"/>
              </a:cxn>
            </a:cxnLst>
            <a:rect l="T9" t="T10" r="T11" b="T12"/>
            <a:pathLst>
              <a:path w="768" h="288">
                <a:moveTo>
                  <a:pt x="0" y="0"/>
                </a:moveTo>
                <a:cubicBezTo>
                  <a:pt x="56" y="96"/>
                  <a:pt x="112" y="192"/>
                  <a:pt x="240" y="240"/>
                </a:cubicBezTo>
                <a:cubicBezTo>
                  <a:pt x="368" y="288"/>
                  <a:pt x="688" y="280"/>
                  <a:pt x="768" y="288"/>
                </a:cubicBezTo>
              </a:path>
            </a:pathLst>
          </a:custGeom>
          <a:noFill/>
          <a:ln w="9525" cap="flat" cmpd="sng">
            <a:solidFill>
              <a:schemeClr val="tx1"/>
            </a:solidFill>
            <a:prstDash val="solid"/>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nl-NL"/>
          </a:p>
        </p:txBody>
      </p:sp>
      <p:sp>
        <p:nvSpPr>
          <p:cNvPr id="26633" name="Line 11"/>
          <p:cNvSpPr>
            <a:spLocks noChangeShapeType="1"/>
          </p:cNvSpPr>
          <p:nvPr/>
        </p:nvSpPr>
        <p:spPr bwMode="auto">
          <a:xfrm>
            <a:off x="2209800" y="2819400"/>
            <a:ext cx="774700" cy="1588"/>
          </a:xfrm>
          <a:prstGeom prst="line">
            <a:avLst/>
          </a:prstGeom>
          <a:noFill/>
          <a:ln w="9525">
            <a:solidFill>
              <a:schemeClr val="tx1"/>
            </a:solidFill>
            <a:round/>
            <a:headEnd/>
            <a:tailEnd type="triangle" w="lg" len="med"/>
          </a:ln>
          <a:extLst>
            <a:ext uri="{909E8E84-426E-40DD-AFC4-6F175D3DCCD1}">
              <a14:hiddenFill xmlns:a14="http://schemas.microsoft.com/office/drawing/2010/main" xmlns="">
                <a:noFill/>
              </a14:hiddenFill>
            </a:ext>
          </a:extLst>
        </p:spPr>
        <p:txBody>
          <a:bodyPr wrap="none" anchor="ctr"/>
          <a:lstStyle/>
          <a:p>
            <a:endParaRPr lang="nl-NL"/>
          </a:p>
        </p:txBody>
      </p:sp>
      <p:sp>
        <p:nvSpPr>
          <p:cNvPr id="26634" name="Line 12"/>
          <p:cNvSpPr>
            <a:spLocks noChangeShapeType="1"/>
          </p:cNvSpPr>
          <p:nvPr/>
        </p:nvSpPr>
        <p:spPr bwMode="auto">
          <a:xfrm>
            <a:off x="2819400" y="3505200"/>
            <a:ext cx="171450" cy="1588"/>
          </a:xfrm>
          <a:prstGeom prst="line">
            <a:avLst/>
          </a:prstGeom>
          <a:noFill/>
          <a:ln w="9525">
            <a:solidFill>
              <a:schemeClr val="tx1"/>
            </a:solidFill>
            <a:round/>
            <a:headEnd/>
            <a:tailEnd type="triangle" w="lg" len="med"/>
          </a:ln>
          <a:extLst>
            <a:ext uri="{909E8E84-426E-40DD-AFC4-6F175D3DCCD1}">
              <a14:hiddenFill xmlns:a14="http://schemas.microsoft.com/office/drawing/2010/main" xmlns="">
                <a:noFill/>
              </a14:hiddenFill>
            </a:ext>
          </a:extLst>
        </p:spPr>
        <p:txBody>
          <a:bodyPr wrap="none" anchor="ctr"/>
          <a:lstStyle/>
          <a:p>
            <a:endParaRPr lang="nl-NL"/>
          </a:p>
        </p:txBody>
      </p:sp>
      <p:sp>
        <p:nvSpPr>
          <p:cNvPr id="26635" name="Rectangle 37"/>
          <p:cNvSpPr>
            <a:spLocks noChangeArrowheads="1"/>
          </p:cNvSpPr>
          <p:nvPr/>
        </p:nvSpPr>
        <p:spPr bwMode="auto">
          <a:xfrm>
            <a:off x="3200400" y="2133600"/>
            <a:ext cx="2819400" cy="3962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r>
              <a:rPr lang="en-US"/>
              <a:t>Het ideale religieuze zelf verandert </a:t>
            </a:r>
          </a:p>
          <a:p>
            <a:pPr>
              <a:buFontTx/>
              <a:buNone/>
            </a:pPr>
            <a:r>
              <a:rPr lang="en-US"/>
              <a:t>niet omdat dat vastligt door de bijbel, </a:t>
            </a:r>
          </a:p>
          <a:p>
            <a:pPr>
              <a:buFontTx/>
              <a:buNone/>
            </a:pPr>
            <a:r>
              <a:rPr lang="en-US"/>
              <a:t>traditie of hierarchie.</a:t>
            </a:r>
          </a:p>
          <a:p>
            <a:r>
              <a:rPr lang="en-US"/>
              <a:t>Alleen het actuele zelf kan veran-</a:t>
            </a:r>
          </a:p>
          <a:p>
            <a:pPr>
              <a:buFontTx/>
              <a:buNone/>
            </a:pPr>
            <a:r>
              <a:rPr lang="en-US"/>
              <a:t>deren (door goed te handelen)</a:t>
            </a:r>
          </a:p>
          <a:p>
            <a:endParaRPr lang="en-US"/>
          </a:p>
          <a:p>
            <a:endParaRPr lang="en-US"/>
          </a:p>
          <a:p>
            <a:endParaRPr lang="en-US"/>
          </a:p>
          <a:p>
            <a:endParaRPr lang="en-US"/>
          </a:p>
          <a:p>
            <a:endParaRPr lang="en-GB"/>
          </a:p>
        </p:txBody>
      </p:sp>
      <p:sp>
        <p:nvSpPr>
          <p:cNvPr id="26636" name="Rectangle 38"/>
          <p:cNvSpPr>
            <a:spLocks noChangeArrowheads="1"/>
          </p:cNvSpPr>
          <p:nvPr/>
        </p:nvSpPr>
        <p:spPr bwMode="auto">
          <a:xfrm>
            <a:off x="3200400" y="1371600"/>
            <a:ext cx="2819400" cy="762000"/>
          </a:xfrm>
          <a:prstGeom prst="rect">
            <a:avLst/>
          </a:prstGeom>
          <a:solidFill>
            <a:schemeClr val="folHlink"/>
          </a:solidFill>
          <a:ln w="9525">
            <a:solidFill>
              <a:schemeClr val="tx1"/>
            </a:solidFill>
            <a:miter lim="800000"/>
            <a:headEnd/>
            <a:tailEnd/>
          </a:ln>
        </p:spPr>
        <p:txBody>
          <a:bodyPr wrap="none" anchor="ctr"/>
          <a:lstStyle/>
          <a:p>
            <a:pPr algn="ctr">
              <a:buFontTx/>
              <a:buNone/>
            </a:pPr>
            <a:r>
              <a:rPr lang="en-US" sz="1600"/>
              <a:t>Rooms Katholicisme</a:t>
            </a:r>
            <a:endParaRPr lang="en-GB" sz="1600"/>
          </a:p>
        </p:txBody>
      </p:sp>
      <p:sp>
        <p:nvSpPr>
          <p:cNvPr id="26637" name="Oval 39"/>
          <p:cNvSpPr>
            <a:spLocks noChangeArrowheads="1"/>
          </p:cNvSpPr>
          <p:nvPr/>
        </p:nvSpPr>
        <p:spPr bwMode="auto">
          <a:xfrm>
            <a:off x="3352800" y="2362200"/>
            <a:ext cx="1752600" cy="9144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a:buFontTx/>
              <a:buNone/>
            </a:pPr>
            <a:r>
              <a:rPr lang="en-US"/>
              <a:t>Ideale religieuze</a:t>
            </a:r>
          </a:p>
          <a:p>
            <a:pPr algn="ctr">
              <a:buFontTx/>
              <a:buNone/>
            </a:pPr>
            <a:r>
              <a:rPr lang="en-US"/>
              <a:t>zelf</a:t>
            </a:r>
            <a:endParaRPr lang="en-GB"/>
          </a:p>
        </p:txBody>
      </p:sp>
      <p:sp>
        <p:nvSpPr>
          <p:cNvPr id="26638" name="Oval 40"/>
          <p:cNvSpPr>
            <a:spLocks noChangeArrowheads="1"/>
          </p:cNvSpPr>
          <p:nvPr/>
        </p:nvSpPr>
        <p:spPr bwMode="auto">
          <a:xfrm>
            <a:off x="3352800" y="3429000"/>
            <a:ext cx="1752600" cy="9144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a:buFontTx/>
              <a:buNone/>
            </a:pPr>
            <a:r>
              <a:rPr lang="en-US"/>
              <a:t>Actuele religieuze zelf</a:t>
            </a:r>
            <a:endParaRPr lang="en-GB"/>
          </a:p>
        </p:txBody>
      </p:sp>
      <p:sp>
        <p:nvSpPr>
          <p:cNvPr id="26639" name="Freeform 42"/>
          <p:cNvSpPr>
            <a:spLocks/>
          </p:cNvSpPr>
          <p:nvPr/>
        </p:nvSpPr>
        <p:spPr bwMode="auto">
          <a:xfrm flipV="1">
            <a:off x="5105400" y="2895600"/>
            <a:ext cx="685800" cy="914400"/>
          </a:xfrm>
          <a:custGeom>
            <a:avLst/>
            <a:gdLst>
              <a:gd name="T0" fmla="*/ 0 w 768"/>
              <a:gd name="T1" fmla="*/ 0 h 288"/>
              <a:gd name="T2" fmla="*/ 2147483647 w 768"/>
              <a:gd name="T3" fmla="*/ 2147483647 h 288"/>
              <a:gd name="T4" fmla="*/ 2147483647 w 768"/>
              <a:gd name="T5" fmla="*/ 2147483647 h 288"/>
              <a:gd name="T6" fmla="*/ 0 60000 65536"/>
              <a:gd name="T7" fmla="*/ 0 60000 65536"/>
              <a:gd name="T8" fmla="*/ 0 60000 65536"/>
              <a:gd name="T9" fmla="*/ 0 w 768"/>
              <a:gd name="T10" fmla="*/ 0 h 288"/>
              <a:gd name="T11" fmla="*/ 768 w 768"/>
              <a:gd name="T12" fmla="*/ 288 h 288"/>
            </a:gdLst>
            <a:ahLst/>
            <a:cxnLst>
              <a:cxn ang="T6">
                <a:pos x="T0" y="T1"/>
              </a:cxn>
              <a:cxn ang="T7">
                <a:pos x="T2" y="T3"/>
              </a:cxn>
              <a:cxn ang="T8">
                <a:pos x="T4" y="T5"/>
              </a:cxn>
            </a:cxnLst>
            <a:rect l="T9" t="T10" r="T11" b="T12"/>
            <a:pathLst>
              <a:path w="768" h="288">
                <a:moveTo>
                  <a:pt x="0" y="0"/>
                </a:moveTo>
                <a:cubicBezTo>
                  <a:pt x="56" y="96"/>
                  <a:pt x="112" y="192"/>
                  <a:pt x="240" y="240"/>
                </a:cubicBezTo>
                <a:cubicBezTo>
                  <a:pt x="368" y="288"/>
                  <a:pt x="688" y="280"/>
                  <a:pt x="768" y="288"/>
                </a:cubicBezTo>
              </a:path>
            </a:pathLst>
          </a:custGeom>
          <a:noFill/>
          <a:ln w="9525" cap="flat" cmpd="sng">
            <a:solidFill>
              <a:schemeClr val="tx1"/>
            </a:solidFill>
            <a:prstDash val="solid"/>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nl-NL"/>
          </a:p>
        </p:txBody>
      </p:sp>
      <p:sp>
        <p:nvSpPr>
          <p:cNvPr id="26640" name="Line 43"/>
          <p:cNvSpPr>
            <a:spLocks noChangeShapeType="1"/>
          </p:cNvSpPr>
          <p:nvPr/>
        </p:nvSpPr>
        <p:spPr bwMode="auto">
          <a:xfrm>
            <a:off x="5105400" y="2819400"/>
            <a:ext cx="850900" cy="1588"/>
          </a:xfrm>
          <a:prstGeom prst="line">
            <a:avLst/>
          </a:prstGeom>
          <a:noFill/>
          <a:ln w="9525">
            <a:solidFill>
              <a:schemeClr val="tx1"/>
            </a:solidFill>
            <a:round/>
            <a:headEnd/>
            <a:tailEnd type="triangle" w="lg" len="med"/>
          </a:ln>
          <a:extLst>
            <a:ext uri="{909E8E84-426E-40DD-AFC4-6F175D3DCCD1}">
              <a14:hiddenFill xmlns:a14="http://schemas.microsoft.com/office/drawing/2010/main" xmlns="">
                <a:noFill/>
              </a14:hiddenFill>
            </a:ext>
          </a:extLst>
        </p:spPr>
        <p:txBody>
          <a:bodyPr wrap="none" anchor="ctr"/>
          <a:lstStyle/>
          <a:p>
            <a:endParaRPr lang="nl-NL"/>
          </a:p>
        </p:txBody>
      </p:sp>
      <p:sp>
        <p:nvSpPr>
          <p:cNvPr id="26641" name="Line 44"/>
          <p:cNvSpPr>
            <a:spLocks noChangeShapeType="1"/>
          </p:cNvSpPr>
          <p:nvPr/>
        </p:nvSpPr>
        <p:spPr bwMode="auto">
          <a:xfrm>
            <a:off x="5791200" y="2895600"/>
            <a:ext cx="171450" cy="1588"/>
          </a:xfrm>
          <a:prstGeom prst="line">
            <a:avLst/>
          </a:prstGeom>
          <a:noFill/>
          <a:ln w="9525">
            <a:solidFill>
              <a:schemeClr val="tx1"/>
            </a:solidFill>
            <a:round/>
            <a:headEnd/>
            <a:tailEnd type="triangle" w="lg" len="med"/>
          </a:ln>
          <a:extLst>
            <a:ext uri="{909E8E84-426E-40DD-AFC4-6F175D3DCCD1}">
              <a14:hiddenFill xmlns:a14="http://schemas.microsoft.com/office/drawing/2010/main" xmlns="">
                <a:noFill/>
              </a14:hiddenFill>
            </a:ext>
          </a:extLst>
        </p:spPr>
        <p:txBody>
          <a:bodyPr wrap="none" anchor="ctr"/>
          <a:lstStyle/>
          <a:p>
            <a:endParaRPr lang="nl-NL"/>
          </a:p>
        </p:txBody>
      </p:sp>
      <p:sp>
        <p:nvSpPr>
          <p:cNvPr id="26642" name="Rectangle 45"/>
          <p:cNvSpPr>
            <a:spLocks noChangeArrowheads="1"/>
          </p:cNvSpPr>
          <p:nvPr/>
        </p:nvSpPr>
        <p:spPr bwMode="auto">
          <a:xfrm>
            <a:off x="6096000" y="2133600"/>
            <a:ext cx="2819400" cy="3962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r>
              <a:rPr lang="en-US"/>
              <a:t>Zowel het ideale religieuze zelf</a:t>
            </a:r>
          </a:p>
          <a:p>
            <a:pPr>
              <a:buFontTx/>
              <a:buNone/>
            </a:pPr>
            <a:r>
              <a:rPr lang="en-US"/>
              <a:t>als het zelfbeeld kan veranderen</a:t>
            </a:r>
          </a:p>
          <a:p>
            <a:pPr>
              <a:buFontTx/>
              <a:buNone/>
            </a:pPr>
            <a:r>
              <a:rPr lang="en-US"/>
              <a:t>zodat religie volledig persoonlijk</a:t>
            </a:r>
          </a:p>
          <a:p>
            <a:pPr>
              <a:buFontTx/>
              <a:buNone/>
            </a:pPr>
            <a:r>
              <a:rPr lang="en-US"/>
              <a:t>en authentiek kan worden</a:t>
            </a:r>
          </a:p>
          <a:p>
            <a:pPr>
              <a:buFontTx/>
              <a:buNone/>
            </a:pPr>
            <a:endParaRPr lang="en-US"/>
          </a:p>
          <a:p>
            <a:pPr>
              <a:buFontTx/>
              <a:buNone/>
            </a:pPr>
            <a:endParaRPr lang="en-GB"/>
          </a:p>
        </p:txBody>
      </p:sp>
      <p:sp>
        <p:nvSpPr>
          <p:cNvPr id="26643" name="Rectangle 46"/>
          <p:cNvSpPr>
            <a:spLocks noChangeArrowheads="1"/>
          </p:cNvSpPr>
          <p:nvPr/>
        </p:nvSpPr>
        <p:spPr bwMode="auto">
          <a:xfrm>
            <a:off x="6096000" y="1371600"/>
            <a:ext cx="2819400" cy="762000"/>
          </a:xfrm>
          <a:prstGeom prst="rect">
            <a:avLst/>
          </a:prstGeom>
          <a:solidFill>
            <a:schemeClr val="folHlink"/>
          </a:solidFill>
          <a:ln w="9525">
            <a:solidFill>
              <a:schemeClr val="tx1"/>
            </a:solidFill>
            <a:miter lim="800000"/>
            <a:headEnd/>
            <a:tailEnd/>
          </a:ln>
        </p:spPr>
        <p:txBody>
          <a:bodyPr wrap="none" anchor="ctr"/>
          <a:lstStyle/>
          <a:p>
            <a:pPr algn="ctr">
              <a:buFontTx/>
              <a:buNone/>
            </a:pPr>
            <a:r>
              <a:rPr lang="en-US" sz="1600"/>
              <a:t>Vrijzinnigheid</a:t>
            </a:r>
            <a:endParaRPr lang="en-GB" sz="1600"/>
          </a:p>
        </p:txBody>
      </p:sp>
      <p:sp>
        <p:nvSpPr>
          <p:cNvPr id="26644" name="Oval 47"/>
          <p:cNvSpPr>
            <a:spLocks noChangeArrowheads="1"/>
          </p:cNvSpPr>
          <p:nvPr/>
        </p:nvSpPr>
        <p:spPr bwMode="auto">
          <a:xfrm>
            <a:off x="6248400" y="2362200"/>
            <a:ext cx="1752600" cy="9144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a:buFontTx/>
              <a:buNone/>
            </a:pPr>
            <a:r>
              <a:rPr lang="en-US"/>
              <a:t>Ideale religieuze</a:t>
            </a:r>
          </a:p>
          <a:p>
            <a:pPr algn="ctr">
              <a:buFontTx/>
              <a:buNone/>
            </a:pPr>
            <a:r>
              <a:rPr lang="en-US"/>
              <a:t>zelf</a:t>
            </a:r>
            <a:endParaRPr lang="en-GB"/>
          </a:p>
        </p:txBody>
      </p:sp>
      <p:sp>
        <p:nvSpPr>
          <p:cNvPr id="26645" name="Oval 48"/>
          <p:cNvSpPr>
            <a:spLocks noChangeArrowheads="1"/>
          </p:cNvSpPr>
          <p:nvPr/>
        </p:nvSpPr>
        <p:spPr bwMode="auto">
          <a:xfrm>
            <a:off x="6248400" y="3429000"/>
            <a:ext cx="1752600" cy="9144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a:buFontTx/>
              <a:buNone/>
            </a:pPr>
            <a:r>
              <a:rPr lang="en-US"/>
              <a:t>Actuele religieuze zelf</a:t>
            </a:r>
            <a:endParaRPr lang="en-GB"/>
          </a:p>
        </p:txBody>
      </p:sp>
      <p:sp>
        <p:nvSpPr>
          <p:cNvPr id="26646" name="Freeform 49"/>
          <p:cNvSpPr>
            <a:spLocks/>
          </p:cNvSpPr>
          <p:nvPr/>
        </p:nvSpPr>
        <p:spPr bwMode="auto">
          <a:xfrm>
            <a:off x="8001000" y="2895600"/>
            <a:ext cx="685800" cy="457200"/>
          </a:xfrm>
          <a:custGeom>
            <a:avLst/>
            <a:gdLst>
              <a:gd name="T0" fmla="*/ 0 w 768"/>
              <a:gd name="T1" fmla="*/ 0 h 288"/>
              <a:gd name="T2" fmla="*/ 2147483647 w 768"/>
              <a:gd name="T3" fmla="*/ 2147483647 h 288"/>
              <a:gd name="T4" fmla="*/ 2147483647 w 768"/>
              <a:gd name="T5" fmla="*/ 2147483647 h 288"/>
              <a:gd name="T6" fmla="*/ 0 60000 65536"/>
              <a:gd name="T7" fmla="*/ 0 60000 65536"/>
              <a:gd name="T8" fmla="*/ 0 60000 65536"/>
              <a:gd name="T9" fmla="*/ 0 w 768"/>
              <a:gd name="T10" fmla="*/ 0 h 288"/>
              <a:gd name="T11" fmla="*/ 768 w 768"/>
              <a:gd name="T12" fmla="*/ 288 h 288"/>
            </a:gdLst>
            <a:ahLst/>
            <a:cxnLst>
              <a:cxn ang="T6">
                <a:pos x="T0" y="T1"/>
              </a:cxn>
              <a:cxn ang="T7">
                <a:pos x="T2" y="T3"/>
              </a:cxn>
              <a:cxn ang="T8">
                <a:pos x="T4" y="T5"/>
              </a:cxn>
            </a:cxnLst>
            <a:rect l="T9" t="T10" r="T11" b="T12"/>
            <a:pathLst>
              <a:path w="768" h="288">
                <a:moveTo>
                  <a:pt x="0" y="0"/>
                </a:moveTo>
                <a:cubicBezTo>
                  <a:pt x="56" y="96"/>
                  <a:pt x="112" y="192"/>
                  <a:pt x="240" y="240"/>
                </a:cubicBezTo>
                <a:cubicBezTo>
                  <a:pt x="368" y="288"/>
                  <a:pt x="688" y="280"/>
                  <a:pt x="768" y="288"/>
                </a:cubicBezTo>
              </a:path>
            </a:pathLst>
          </a:custGeom>
          <a:noFill/>
          <a:ln w="9525" cap="flat" cmpd="sng">
            <a:solidFill>
              <a:schemeClr val="tx1"/>
            </a:solidFill>
            <a:prstDash val="solid"/>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nl-NL"/>
          </a:p>
        </p:txBody>
      </p:sp>
      <p:sp>
        <p:nvSpPr>
          <p:cNvPr id="26647" name="Freeform 50"/>
          <p:cNvSpPr>
            <a:spLocks/>
          </p:cNvSpPr>
          <p:nvPr/>
        </p:nvSpPr>
        <p:spPr bwMode="auto">
          <a:xfrm flipV="1">
            <a:off x="8001000" y="3429000"/>
            <a:ext cx="685800" cy="381000"/>
          </a:xfrm>
          <a:custGeom>
            <a:avLst/>
            <a:gdLst>
              <a:gd name="T0" fmla="*/ 0 w 768"/>
              <a:gd name="T1" fmla="*/ 0 h 288"/>
              <a:gd name="T2" fmla="*/ 2147483647 w 768"/>
              <a:gd name="T3" fmla="*/ 2147483647 h 288"/>
              <a:gd name="T4" fmla="*/ 2147483647 w 768"/>
              <a:gd name="T5" fmla="*/ 2147483647 h 288"/>
              <a:gd name="T6" fmla="*/ 0 60000 65536"/>
              <a:gd name="T7" fmla="*/ 0 60000 65536"/>
              <a:gd name="T8" fmla="*/ 0 60000 65536"/>
              <a:gd name="T9" fmla="*/ 0 w 768"/>
              <a:gd name="T10" fmla="*/ 0 h 288"/>
              <a:gd name="T11" fmla="*/ 768 w 768"/>
              <a:gd name="T12" fmla="*/ 288 h 288"/>
            </a:gdLst>
            <a:ahLst/>
            <a:cxnLst>
              <a:cxn ang="T6">
                <a:pos x="T0" y="T1"/>
              </a:cxn>
              <a:cxn ang="T7">
                <a:pos x="T2" y="T3"/>
              </a:cxn>
              <a:cxn ang="T8">
                <a:pos x="T4" y="T5"/>
              </a:cxn>
            </a:cxnLst>
            <a:rect l="T9" t="T10" r="T11" b="T12"/>
            <a:pathLst>
              <a:path w="768" h="288">
                <a:moveTo>
                  <a:pt x="0" y="0"/>
                </a:moveTo>
                <a:cubicBezTo>
                  <a:pt x="56" y="96"/>
                  <a:pt x="112" y="192"/>
                  <a:pt x="240" y="240"/>
                </a:cubicBezTo>
                <a:cubicBezTo>
                  <a:pt x="368" y="288"/>
                  <a:pt x="688" y="280"/>
                  <a:pt x="768" y="288"/>
                </a:cubicBezTo>
              </a:path>
            </a:pathLst>
          </a:custGeom>
          <a:noFill/>
          <a:ln w="9525" cap="flat" cmpd="sng">
            <a:solidFill>
              <a:schemeClr val="tx1"/>
            </a:solidFill>
            <a:prstDash val="solid"/>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nl-NL"/>
          </a:p>
        </p:txBody>
      </p:sp>
      <p:sp>
        <p:nvSpPr>
          <p:cNvPr id="26648" name="Line 51"/>
          <p:cNvSpPr>
            <a:spLocks noChangeShapeType="1"/>
          </p:cNvSpPr>
          <p:nvPr/>
        </p:nvSpPr>
        <p:spPr bwMode="auto">
          <a:xfrm>
            <a:off x="8610600" y="3352800"/>
            <a:ext cx="241300" cy="1588"/>
          </a:xfrm>
          <a:prstGeom prst="line">
            <a:avLst/>
          </a:prstGeom>
          <a:noFill/>
          <a:ln w="9525">
            <a:solidFill>
              <a:schemeClr val="tx1"/>
            </a:solidFill>
            <a:round/>
            <a:headEnd/>
            <a:tailEnd type="triangle" w="lg" len="med"/>
          </a:ln>
          <a:extLst>
            <a:ext uri="{909E8E84-426E-40DD-AFC4-6F175D3DCCD1}">
              <a14:hiddenFill xmlns:a14="http://schemas.microsoft.com/office/drawing/2010/main" xmlns="">
                <a:noFill/>
              </a14:hiddenFill>
            </a:ext>
          </a:extLst>
        </p:spPr>
        <p:txBody>
          <a:bodyPr wrap="none" anchor="ctr"/>
          <a:lstStyle/>
          <a:p>
            <a:endParaRPr lang="nl-NL"/>
          </a:p>
        </p:txBody>
      </p:sp>
      <p:sp>
        <p:nvSpPr>
          <p:cNvPr id="26649" name="Line 52"/>
          <p:cNvSpPr>
            <a:spLocks noChangeShapeType="1"/>
          </p:cNvSpPr>
          <p:nvPr/>
        </p:nvSpPr>
        <p:spPr bwMode="auto">
          <a:xfrm>
            <a:off x="8682038" y="3429000"/>
            <a:ext cx="171450" cy="1588"/>
          </a:xfrm>
          <a:prstGeom prst="line">
            <a:avLst/>
          </a:prstGeom>
          <a:noFill/>
          <a:ln w="9525">
            <a:solidFill>
              <a:schemeClr val="tx1"/>
            </a:solidFill>
            <a:round/>
            <a:headEnd/>
            <a:tailEnd type="triangle" w="lg" len="med"/>
          </a:ln>
          <a:extLst>
            <a:ext uri="{909E8E84-426E-40DD-AFC4-6F175D3DCCD1}">
              <a14:hiddenFill xmlns:a14="http://schemas.microsoft.com/office/drawing/2010/main" xmlns="">
                <a:noFill/>
              </a14:hiddenFill>
            </a:ext>
          </a:extLst>
        </p:spPr>
        <p:txBody>
          <a:bodyPr wrap="none" anchor="ctr"/>
          <a:lstStyle/>
          <a:p>
            <a:endParaRPr lang="nl-NL"/>
          </a:p>
        </p:txBody>
      </p:sp>
      <p:sp>
        <p:nvSpPr>
          <p:cNvPr id="26650" name="AutoShape 53"/>
          <p:cNvSpPr>
            <a:spLocks/>
          </p:cNvSpPr>
          <p:nvPr/>
        </p:nvSpPr>
        <p:spPr bwMode="auto">
          <a:xfrm rot="5400000">
            <a:off x="3009900" y="3390900"/>
            <a:ext cx="304800" cy="5715000"/>
          </a:xfrm>
          <a:prstGeom prst="rightBrace">
            <a:avLst>
              <a:gd name="adj1" fmla="val 156250"/>
              <a:gd name="adj2" fmla="val 50000"/>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nl-NL"/>
          </a:p>
        </p:txBody>
      </p:sp>
      <p:sp>
        <p:nvSpPr>
          <p:cNvPr id="26651" name="AutoShape 54"/>
          <p:cNvSpPr>
            <a:spLocks/>
          </p:cNvSpPr>
          <p:nvPr/>
        </p:nvSpPr>
        <p:spPr bwMode="auto">
          <a:xfrm rot="5400000">
            <a:off x="7391400" y="4876800"/>
            <a:ext cx="228600" cy="2819400"/>
          </a:xfrm>
          <a:prstGeom prst="rightBrace">
            <a:avLst>
              <a:gd name="adj1" fmla="val 102778"/>
              <a:gd name="adj2" fmla="val 50000"/>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nl-NL"/>
          </a:p>
        </p:txBody>
      </p:sp>
      <p:sp>
        <p:nvSpPr>
          <p:cNvPr id="26652" name="Text Box 55"/>
          <p:cNvSpPr txBox="1">
            <a:spLocks noChangeArrowheads="1"/>
          </p:cNvSpPr>
          <p:nvPr/>
        </p:nvSpPr>
        <p:spPr bwMode="auto">
          <a:xfrm>
            <a:off x="1452563" y="6413500"/>
            <a:ext cx="3074987" cy="2587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en-US"/>
              <a:t>Locus van religieuze evaluatie is extern</a:t>
            </a:r>
            <a:endParaRPr lang="en-GB"/>
          </a:p>
        </p:txBody>
      </p:sp>
      <p:sp>
        <p:nvSpPr>
          <p:cNvPr id="26653" name="Text Box 56"/>
          <p:cNvSpPr txBox="1">
            <a:spLocks noChangeArrowheads="1"/>
          </p:cNvSpPr>
          <p:nvPr/>
        </p:nvSpPr>
        <p:spPr bwMode="auto">
          <a:xfrm>
            <a:off x="5638800" y="6394450"/>
            <a:ext cx="3043238" cy="2587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en-US"/>
              <a:t>Locus van religieuze evaluatie is intern</a:t>
            </a:r>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jdelijke aanduiding voor dianummer 4"/>
          <p:cNvSpPr>
            <a:spLocks noGrp="1"/>
          </p:cNvSpPr>
          <p:nvPr>
            <p:ph type="sldNum" sz="quarter" idx="4294967295"/>
          </p:nvPr>
        </p:nvSpPr>
        <p:spPr bwMode="auto">
          <a:xfrm>
            <a:off x="6553200" y="6248400"/>
            <a:ext cx="1905000" cy="457200"/>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fld id="{3EB067D3-8F31-4540-B27C-07A0DDE2F4F1}" type="slidenum">
              <a:rPr lang="en-GB"/>
              <a:pPr/>
              <a:t>26</a:t>
            </a:fld>
            <a:endParaRPr lang="en-GB"/>
          </a:p>
        </p:txBody>
      </p:sp>
      <p:sp>
        <p:nvSpPr>
          <p:cNvPr id="27651" name="Rectangle 2"/>
          <p:cNvSpPr>
            <a:spLocks noGrp="1" noChangeArrowheads="1"/>
          </p:cNvSpPr>
          <p:nvPr>
            <p:ph type="title"/>
          </p:nvPr>
        </p:nvSpPr>
        <p:spPr>
          <a:xfrm>
            <a:off x="395288" y="0"/>
            <a:ext cx="8458200" cy="736600"/>
          </a:xfrm>
        </p:spPr>
        <p:txBody>
          <a:bodyPr/>
          <a:lstStyle/>
          <a:p>
            <a:r>
              <a:rPr lang="en-US" smtClean="0"/>
              <a:t>VRIJZINNIGEN ZICH AAN HET CREEREN VAN HELPENDE RELATIES WANT DIE ZORGEN VOOR SPIRITUELE GROEI</a:t>
            </a:r>
            <a:endParaRPr lang="en-GB" smtClean="0"/>
          </a:p>
        </p:txBody>
      </p:sp>
      <p:sp>
        <p:nvSpPr>
          <p:cNvPr id="27652" name="Rectangle 3"/>
          <p:cNvSpPr>
            <a:spLocks noChangeArrowheads="1"/>
          </p:cNvSpPr>
          <p:nvPr/>
        </p:nvSpPr>
        <p:spPr bwMode="auto">
          <a:xfrm>
            <a:off x="533400" y="836613"/>
            <a:ext cx="2362200" cy="1628775"/>
          </a:xfrm>
          <a:prstGeom prst="rect">
            <a:avLst/>
          </a:prstGeom>
          <a:noFill/>
          <a:ln w="57150">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a:buFontTx/>
              <a:buNone/>
            </a:pPr>
            <a:r>
              <a:rPr lang="nl-NL" sz="1400"/>
              <a:t>specifieke voorwaarden</a:t>
            </a:r>
          </a:p>
          <a:p>
            <a:pPr algn="ctr">
              <a:buFontTx/>
              <a:buNone/>
            </a:pPr>
            <a:r>
              <a:rPr lang="nl-NL" sz="1400"/>
              <a:t>moeten worden vervuld</a:t>
            </a:r>
          </a:p>
          <a:p>
            <a:pPr algn="ctr">
              <a:buFontTx/>
              <a:buNone/>
            </a:pPr>
            <a:r>
              <a:rPr lang="nl-NL" sz="1400"/>
              <a:t>zodat ik een helpende </a:t>
            </a:r>
          </a:p>
          <a:p>
            <a:pPr algn="ctr">
              <a:buFontTx/>
              <a:buNone/>
            </a:pPr>
            <a:r>
              <a:rPr lang="nl-NL" sz="1400"/>
              <a:t>relatie kan verschaffen</a:t>
            </a:r>
          </a:p>
        </p:txBody>
      </p:sp>
      <p:sp>
        <p:nvSpPr>
          <p:cNvPr id="27653" name="Rectangle 4"/>
          <p:cNvSpPr>
            <a:spLocks noChangeArrowheads="1"/>
          </p:cNvSpPr>
          <p:nvPr/>
        </p:nvSpPr>
        <p:spPr bwMode="auto">
          <a:xfrm>
            <a:off x="3429000" y="836613"/>
            <a:ext cx="2362200" cy="1628775"/>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a:buFontTx/>
              <a:buNone/>
            </a:pPr>
            <a:r>
              <a:rPr lang="nl-NL" sz="1400"/>
              <a:t>De andere persoon zal</a:t>
            </a:r>
          </a:p>
          <a:p>
            <a:pPr algn="ctr">
              <a:buFontTx/>
              <a:buNone/>
            </a:pPr>
            <a:r>
              <a:rPr lang="nl-NL" sz="1400"/>
              <a:t>zijn/haar capaciteit</a:t>
            </a:r>
          </a:p>
          <a:p>
            <a:pPr algn="ctr">
              <a:buFontTx/>
              <a:buNone/>
            </a:pPr>
            <a:r>
              <a:rPr lang="nl-NL" sz="1400"/>
              <a:t>ontdekken om die</a:t>
            </a:r>
          </a:p>
          <a:p>
            <a:pPr algn="ctr">
              <a:buFontTx/>
              <a:buNone/>
            </a:pPr>
            <a:r>
              <a:rPr lang="nl-NL" sz="1400"/>
              <a:t>relatie te gebuiken</a:t>
            </a:r>
          </a:p>
          <a:p>
            <a:pPr algn="ctr">
              <a:buFontTx/>
              <a:buNone/>
            </a:pPr>
            <a:r>
              <a:rPr lang="nl-NL" sz="1400"/>
              <a:t>voor persoonlijke groei</a:t>
            </a:r>
          </a:p>
        </p:txBody>
      </p:sp>
      <p:sp>
        <p:nvSpPr>
          <p:cNvPr id="27654" name="Rectangle 5"/>
          <p:cNvSpPr>
            <a:spLocks noChangeArrowheads="1"/>
          </p:cNvSpPr>
          <p:nvPr/>
        </p:nvSpPr>
        <p:spPr bwMode="auto">
          <a:xfrm>
            <a:off x="6415088" y="836613"/>
            <a:ext cx="2362200" cy="1628775"/>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a:buFontTx/>
              <a:buNone/>
            </a:pPr>
            <a:r>
              <a:rPr lang="nl-NL" sz="1400"/>
              <a:t>Verandering en </a:t>
            </a:r>
          </a:p>
          <a:p>
            <a:pPr algn="ctr">
              <a:buFontTx/>
              <a:buNone/>
            </a:pPr>
            <a:r>
              <a:rPr lang="nl-NL" sz="1400"/>
              <a:t>persoonlijke ontwikkeling</a:t>
            </a:r>
          </a:p>
          <a:p>
            <a:pPr algn="ctr">
              <a:buFontTx/>
              <a:buNone/>
            </a:pPr>
            <a:r>
              <a:rPr lang="nl-NL" sz="1400"/>
              <a:t>zullen optreden</a:t>
            </a:r>
          </a:p>
        </p:txBody>
      </p:sp>
      <p:sp>
        <p:nvSpPr>
          <p:cNvPr id="27655" name="Line 6"/>
          <p:cNvSpPr>
            <a:spLocks noChangeShapeType="1"/>
          </p:cNvSpPr>
          <p:nvPr/>
        </p:nvSpPr>
        <p:spPr bwMode="auto">
          <a:xfrm>
            <a:off x="2895600" y="1779588"/>
            <a:ext cx="533400" cy="0"/>
          </a:xfrm>
          <a:prstGeom prst="line">
            <a:avLst/>
          </a:prstGeom>
          <a:noFill/>
          <a:ln w="25400">
            <a:solidFill>
              <a:schemeClr val="tx1"/>
            </a:solidFill>
            <a:round/>
            <a:headEnd/>
            <a:tailEnd type="stealth" w="med" len="med"/>
          </a:ln>
          <a:extLst>
            <a:ext uri="{909E8E84-426E-40DD-AFC4-6F175D3DCCD1}">
              <a14:hiddenFill xmlns:a14="http://schemas.microsoft.com/office/drawing/2010/main" xmlns="">
                <a:noFill/>
              </a14:hiddenFill>
            </a:ext>
          </a:extLst>
        </p:spPr>
        <p:txBody>
          <a:bodyPr/>
          <a:lstStyle/>
          <a:p>
            <a:endParaRPr lang="nl-NL"/>
          </a:p>
        </p:txBody>
      </p:sp>
      <p:sp>
        <p:nvSpPr>
          <p:cNvPr id="27656" name="Line 7"/>
          <p:cNvSpPr>
            <a:spLocks noChangeShapeType="1"/>
          </p:cNvSpPr>
          <p:nvPr/>
        </p:nvSpPr>
        <p:spPr bwMode="auto">
          <a:xfrm>
            <a:off x="5867400" y="1779588"/>
            <a:ext cx="533400" cy="0"/>
          </a:xfrm>
          <a:prstGeom prst="line">
            <a:avLst/>
          </a:prstGeom>
          <a:noFill/>
          <a:ln w="25400">
            <a:solidFill>
              <a:schemeClr val="tx1"/>
            </a:solidFill>
            <a:round/>
            <a:headEnd/>
            <a:tailEnd type="stealth" w="med" len="med"/>
          </a:ln>
          <a:extLst>
            <a:ext uri="{909E8E84-426E-40DD-AFC4-6F175D3DCCD1}">
              <a14:hiddenFill xmlns:a14="http://schemas.microsoft.com/office/drawing/2010/main" xmlns="">
                <a:noFill/>
              </a14:hiddenFill>
            </a:ext>
          </a:extLst>
        </p:spPr>
        <p:txBody>
          <a:bodyPr/>
          <a:lstStyle/>
          <a:p>
            <a:endParaRPr lang="nl-NL"/>
          </a:p>
        </p:txBody>
      </p:sp>
      <p:sp>
        <p:nvSpPr>
          <p:cNvPr id="27657" name="Text Box 8"/>
          <p:cNvSpPr txBox="1">
            <a:spLocks noChangeArrowheads="1"/>
          </p:cNvSpPr>
          <p:nvPr/>
        </p:nvSpPr>
        <p:spPr bwMode="auto">
          <a:xfrm>
            <a:off x="304800" y="2995613"/>
            <a:ext cx="8534400" cy="3194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457200" indent="-457200">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sz="1400"/>
              <a:t>1. Oprechtheid: Hoe oprechter ik ben in een relatie, hoe meer die relatie kan helpen</a:t>
            </a:r>
          </a:p>
          <a:p>
            <a:r>
              <a:rPr lang="nl-NL" sz="1400"/>
              <a:t>Ik moet me bewust zijn van mijn eigen gevoelens, in plaats van een fa</a:t>
            </a:r>
            <a:r>
              <a:rPr lang="nl-NL" sz="1400">
                <a:cs typeface="Arial" charset="0"/>
              </a:rPr>
              <a:t>çade naar buiten op te houden</a:t>
            </a:r>
          </a:p>
          <a:p>
            <a:r>
              <a:rPr lang="nl-NL" sz="1400">
                <a:cs typeface="Arial" charset="0"/>
              </a:rPr>
              <a:t>Bereidheid om de verschillende gevoelens in mij te zijn en uit te drukken, alsmede de mening die in mij bestaat.</a:t>
            </a:r>
          </a:p>
          <a:p>
            <a:r>
              <a:rPr lang="nl-NL" sz="1400"/>
              <a:t>Het blijkt extreem belangrijk om “echt” te zijn.</a:t>
            </a:r>
          </a:p>
          <a:p>
            <a:pPr>
              <a:buFontTx/>
              <a:buNone/>
            </a:pPr>
            <a:r>
              <a:rPr lang="nl-NL" sz="1400"/>
              <a:t>2. Acceptatie (Unconditional Positive Regard): Hoe meer acceptatie ik voel en hoe positiever ik de ander bejegen, hoe meer ik een relatie kan creëren die de ander kan gebruiken. Er ontstaat complete vrijheid van enig type morele of diagnostische evaluatie, hetgeen goed is omdat diagnose en evaluatie bedreigend zijn. </a:t>
            </a:r>
          </a:p>
          <a:p>
            <a:pPr>
              <a:buFontTx/>
              <a:buNone/>
            </a:pPr>
            <a:r>
              <a:rPr lang="nl-NL" sz="1400"/>
              <a:t>3. Empathisch begrip: De relatie is betekenisvol, voor zover ik een continu verlangen voel te begrijpen.</a:t>
            </a:r>
          </a:p>
          <a:p>
            <a:r>
              <a:rPr lang="nl-NL" sz="1400"/>
              <a:t>Een sensitieve empathie ten opzichte van elk gevoel of communicatie van de persoon zoals die tot hem of haar komen op dat moment</a:t>
            </a:r>
          </a:p>
        </p:txBody>
      </p:sp>
      <p:sp>
        <p:nvSpPr>
          <p:cNvPr id="27658" name="Line 9"/>
          <p:cNvSpPr>
            <a:spLocks noChangeShapeType="1"/>
          </p:cNvSpPr>
          <p:nvPr/>
        </p:nvSpPr>
        <p:spPr bwMode="auto">
          <a:xfrm>
            <a:off x="1676400" y="2465388"/>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nl-NL"/>
          </a:p>
        </p:txBody>
      </p:sp>
      <p:sp>
        <p:nvSpPr>
          <p:cNvPr id="27659" name="Line 10"/>
          <p:cNvSpPr>
            <a:spLocks noChangeShapeType="1"/>
          </p:cNvSpPr>
          <p:nvPr/>
        </p:nvSpPr>
        <p:spPr bwMode="auto">
          <a:xfrm>
            <a:off x="1905000" y="2465388"/>
            <a:ext cx="1588"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nl-NL"/>
          </a:p>
        </p:txBody>
      </p:sp>
      <p:sp>
        <p:nvSpPr>
          <p:cNvPr id="27660" name="Line 11"/>
          <p:cNvSpPr>
            <a:spLocks noChangeShapeType="1"/>
          </p:cNvSpPr>
          <p:nvPr/>
        </p:nvSpPr>
        <p:spPr bwMode="auto">
          <a:xfrm>
            <a:off x="2133600" y="2465388"/>
            <a:ext cx="1588"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nl-NL"/>
          </a:p>
        </p:txBody>
      </p:sp>
      <p:sp>
        <p:nvSpPr>
          <p:cNvPr id="27661" name="Line 12"/>
          <p:cNvSpPr>
            <a:spLocks noChangeShapeType="1"/>
          </p:cNvSpPr>
          <p:nvPr/>
        </p:nvSpPr>
        <p:spPr bwMode="auto">
          <a:xfrm>
            <a:off x="2362200" y="2465388"/>
            <a:ext cx="1588"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nl-NL"/>
          </a:p>
        </p:txBody>
      </p:sp>
      <p:sp>
        <p:nvSpPr>
          <p:cNvPr id="27662" name="Line 13"/>
          <p:cNvSpPr>
            <a:spLocks noChangeShapeType="1"/>
          </p:cNvSpPr>
          <p:nvPr/>
        </p:nvSpPr>
        <p:spPr bwMode="auto">
          <a:xfrm>
            <a:off x="2590800" y="2465388"/>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nl-NL"/>
          </a:p>
        </p:txBody>
      </p:sp>
      <p:sp>
        <p:nvSpPr>
          <p:cNvPr id="27663" name="Line 14"/>
          <p:cNvSpPr>
            <a:spLocks noChangeShapeType="1"/>
          </p:cNvSpPr>
          <p:nvPr/>
        </p:nvSpPr>
        <p:spPr bwMode="auto">
          <a:xfrm>
            <a:off x="1447800" y="2465388"/>
            <a:ext cx="1588"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nl-NL"/>
          </a:p>
        </p:txBody>
      </p:sp>
      <p:sp>
        <p:nvSpPr>
          <p:cNvPr id="27664" name="Line 15"/>
          <p:cNvSpPr>
            <a:spLocks noChangeShapeType="1"/>
          </p:cNvSpPr>
          <p:nvPr/>
        </p:nvSpPr>
        <p:spPr bwMode="auto">
          <a:xfrm>
            <a:off x="1219200" y="2465388"/>
            <a:ext cx="1588"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nl-NL"/>
          </a:p>
        </p:txBody>
      </p:sp>
      <p:sp>
        <p:nvSpPr>
          <p:cNvPr id="27665" name="Line 16"/>
          <p:cNvSpPr>
            <a:spLocks noChangeShapeType="1"/>
          </p:cNvSpPr>
          <p:nvPr/>
        </p:nvSpPr>
        <p:spPr bwMode="auto">
          <a:xfrm>
            <a:off x="990600" y="2465388"/>
            <a:ext cx="1588"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nl-NL"/>
          </a:p>
        </p:txBody>
      </p:sp>
      <p:sp>
        <p:nvSpPr>
          <p:cNvPr id="27666" name="Text Box 17"/>
          <p:cNvSpPr txBox="1">
            <a:spLocks noChangeArrowheads="1"/>
          </p:cNvSpPr>
          <p:nvPr/>
        </p:nvSpPr>
        <p:spPr bwMode="auto">
          <a:xfrm>
            <a:off x="827088" y="6237288"/>
            <a:ext cx="76200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r>
              <a:rPr lang="en-US"/>
              <a:t>bron: On becoming a person, chapter 2  and C.B. Truax and R.R. Carkhuff, “Toward Effective Counseling </a:t>
            </a:r>
          </a:p>
          <a:p>
            <a:r>
              <a:rPr lang="en-US"/>
              <a:t>and Psychotherapy: Training and Practice., Chicago: Aldine, 1967)</a:t>
            </a:r>
            <a:endParaRPr lang="en-GB"/>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nl-NL" smtClean="0"/>
              <a:t>WAAR VERBINDEN WE ONS AAN?</a:t>
            </a:r>
          </a:p>
        </p:txBody>
      </p:sp>
      <p:sp>
        <p:nvSpPr>
          <p:cNvPr id="28675" name="Rectangle 3"/>
          <p:cNvSpPr>
            <a:spLocks noGrp="1" noChangeArrowheads="1"/>
          </p:cNvSpPr>
          <p:nvPr>
            <p:ph type="body" idx="1"/>
          </p:nvPr>
        </p:nvSpPr>
        <p:spPr>
          <a:xfrm>
            <a:off x="468313" y="1341438"/>
            <a:ext cx="8140700" cy="3876675"/>
          </a:xfrm>
        </p:spPr>
        <p:txBody>
          <a:bodyPr/>
          <a:lstStyle/>
          <a:p>
            <a:pPr marL="0" indent="0"/>
            <a:r>
              <a:rPr lang="nl-NL" smtClean="0"/>
              <a:t>Om spirituele groei te stimuleren in ons als individuen, in onze afdelingen en in de gemeenschap als geheel, </a:t>
            </a:r>
          </a:p>
          <a:p>
            <a:pPr marL="0" indent="0"/>
            <a:r>
              <a:rPr lang="nl-NL" i="1" smtClean="0"/>
              <a:t>verbinden we ons in een systeem van helpende relaties.</a:t>
            </a:r>
          </a:p>
          <a:p>
            <a:pPr marL="0" indent="0"/>
            <a:r>
              <a:rPr lang="nl-NL" i="1" smtClean="0"/>
              <a:t>- door oprecht te zijn</a:t>
            </a:r>
          </a:p>
          <a:p>
            <a:pPr marL="0" indent="0">
              <a:buFontTx/>
              <a:buChar char="-"/>
            </a:pPr>
            <a:r>
              <a:rPr lang="nl-NL" i="1" smtClean="0"/>
              <a:t> door elkaar onvoorwaardelijk positief tegemoet te treden en</a:t>
            </a:r>
          </a:p>
          <a:p>
            <a:pPr marL="0" indent="0">
              <a:buFontTx/>
              <a:buChar char="-"/>
            </a:pPr>
            <a:r>
              <a:rPr lang="nl-NL" i="1" smtClean="0"/>
              <a:t> door empathisch begrip</a:t>
            </a:r>
          </a:p>
          <a:p>
            <a:pPr marL="0" indent="0"/>
            <a:endParaRPr lang="nl-NL" smtClean="0"/>
          </a:p>
          <a:p>
            <a:pPr marL="0" indent="0"/>
            <a:r>
              <a:rPr lang="nl-NL" smtClean="0"/>
              <a:t>Dit resulteert in onze openheid, tolerantie en acceptatie, maar schetst ook de grenzen die we daaraan stellen:</a:t>
            </a:r>
          </a:p>
          <a:p>
            <a:pPr marL="0" indent="0"/>
            <a:r>
              <a:rPr lang="nl-NL" smtClean="0"/>
              <a:t>Als de ruimte voor spirituele groei of the mogelijkheid voor helpende relaties in gevaar is, dan voelen we ons gerechtvaardigd daartegen in verweer te komen.</a:t>
            </a:r>
          </a:p>
          <a:p>
            <a:pPr marL="0" indent="0"/>
            <a:endParaRPr lang="nl-NL" smtClean="0"/>
          </a:p>
          <a:p>
            <a:pPr lvl="1">
              <a:buFontTx/>
              <a:buNone/>
            </a:pPr>
            <a:endParaRPr lang="nl-NL"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jdelijke aanduiding voor inhoud 2"/>
          <p:cNvSpPr>
            <a:spLocks noGrp="1"/>
          </p:cNvSpPr>
          <p:nvPr>
            <p:ph idx="1"/>
          </p:nvPr>
        </p:nvSpPr>
        <p:spPr>
          <a:xfrm>
            <a:off x="539750" y="2708275"/>
            <a:ext cx="8140700" cy="785813"/>
          </a:xfrm>
        </p:spPr>
        <p:txBody>
          <a:bodyPr/>
          <a:lstStyle/>
          <a:p>
            <a:pPr algn="ctr"/>
            <a:r>
              <a:rPr lang="nl-NL" sz="2000" smtClean="0"/>
              <a:t>En nu de 1000000-$ question: </a:t>
            </a:r>
          </a:p>
          <a:p>
            <a:pPr algn="ctr"/>
            <a:r>
              <a:rPr lang="nl-NL" sz="2000" smtClean="0"/>
              <a:t>hoe kunnen we de vrijzinnigheid weer eigentijds maken?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79375" y="482600"/>
            <a:ext cx="8985250" cy="4216400"/>
          </a:xfrm>
        </p:spPr>
        <p:txBody>
          <a:bodyPr/>
          <a:lstStyle/>
          <a:p>
            <a:r>
              <a:rPr lang="en-US" smtClean="0"/>
              <a:t/>
            </a:r>
            <a:br>
              <a:rPr lang="en-US" smtClean="0"/>
            </a:br>
            <a:r>
              <a:rPr lang="en-US" smtClean="0"/>
              <a:t/>
            </a:r>
            <a:br>
              <a:rPr lang="en-US" smtClean="0"/>
            </a:br>
            <a:r>
              <a:rPr lang="en-US" smtClean="0"/>
              <a:t/>
            </a:r>
            <a:br>
              <a:rPr lang="en-US" smtClean="0"/>
            </a:br>
            <a:r>
              <a:rPr lang="en-US" sz="2800" smtClean="0"/>
              <a:t>Het gaat om jouw zoektocht, </a:t>
            </a:r>
            <a:br>
              <a:rPr lang="en-US" sz="2800" smtClean="0"/>
            </a:br>
            <a:r>
              <a:rPr lang="en-US" sz="2800" smtClean="0"/>
              <a:t>niet om ons levensanker</a:t>
            </a:r>
            <a:br>
              <a:rPr lang="en-US" sz="2800" smtClean="0"/>
            </a:br>
            <a:r>
              <a:rPr lang="en-US" smtClean="0"/>
              <a:t/>
            </a:r>
            <a:br>
              <a:rPr lang="en-US" smtClean="0"/>
            </a:br>
            <a:r>
              <a:rPr lang="nl-NL" smtClean="0"/>
              <a:t>Hoe kunnen we de Vrijzinnigheid weer eigentijds maken?</a:t>
            </a:r>
            <a:br>
              <a:rPr lang="nl-NL" smtClean="0"/>
            </a:br>
            <a:r>
              <a:rPr lang="nl-NL" sz="1800" b="0" smtClean="0"/>
              <a:t/>
            </a:r>
            <a:br>
              <a:rPr lang="nl-NL" sz="1800" b="0" smtClean="0"/>
            </a:br>
            <a:r>
              <a:rPr lang="nl-NL" sz="1800" smtClean="0"/>
              <a:t>OVP  opleiding</a:t>
            </a:r>
            <a:r>
              <a:rPr lang="nl-NL" smtClean="0"/>
              <a:t/>
            </a:r>
            <a:br>
              <a:rPr lang="nl-NL" smtClean="0"/>
            </a:br>
            <a:r>
              <a:rPr lang="nl-NL" smtClean="0"/>
              <a:t/>
            </a:r>
            <a:br>
              <a:rPr lang="nl-NL" smtClean="0"/>
            </a:br>
            <a:r>
              <a:rPr lang="nl-NL" smtClean="0"/>
              <a:t/>
            </a:r>
            <a:br>
              <a:rPr lang="nl-NL" smtClean="0"/>
            </a:br>
            <a:r>
              <a:rPr lang="nl-NL" sz="1800" smtClean="0"/>
              <a:t>door Rev. Dr. J.B. le Grand</a:t>
            </a:r>
            <a:br>
              <a:rPr lang="nl-NL" sz="1800" smtClean="0"/>
            </a:br>
            <a:r>
              <a:rPr lang="nl-NL" sz="1800" smtClean="0"/>
              <a:t>15-2-2014</a:t>
            </a:r>
            <a:endParaRPr lang="nl-NL" smtClean="0"/>
          </a:p>
        </p:txBody>
      </p:sp>
      <p:sp>
        <p:nvSpPr>
          <p:cNvPr id="30723" name="Rectangle 3"/>
          <p:cNvSpPr>
            <a:spLocks noGrp="1" noChangeArrowheads="1"/>
          </p:cNvSpPr>
          <p:nvPr>
            <p:ph type="body" idx="1"/>
          </p:nvPr>
        </p:nvSpPr>
        <p:spPr>
          <a:xfrm>
            <a:off x="504825" y="1785938"/>
            <a:ext cx="8140700" cy="323850"/>
          </a:xfrm>
        </p:spPr>
        <p:txBody>
          <a:bodyPr/>
          <a:lstStyle/>
          <a:p>
            <a:pPr marL="0" indent="0"/>
            <a:r>
              <a:rPr lang="en-US" smtClean="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9144000" cy="1057275"/>
          </a:xfrm>
        </p:spPr>
        <p:txBody>
          <a:bodyPr/>
          <a:lstStyle/>
          <a:p>
            <a:r>
              <a:rPr lang="en-US" smtClean="0"/>
              <a:t>Doel van deze lezing is een versie te schetsen van een syste-matische reflectie op een puur vrijzinnige geloofsgemeenschap</a:t>
            </a:r>
            <a:br>
              <a:rPr lang="en-US" smtClean="0"/>
            </a:br>
            <a:r>
              <a:rPr lang="en-US" smtClean="0"/>
              <a:t>Enkele opmerkingen vooraf</a:t>
            </a:r>
          </a:p>
        </p:txBody>
      </p:sp>
      <p:sp>
        <p:nvSpPr>
          <p:cNvPr id="4099" name="Rectangle 3"/>
          <p:cNvSpPr>
            <a:spLocks noGrp="1" noChangeArrowheads="1"/>
          </p:cNvSpPr>
          <p:nvPr>
            <p:ph type="body" idx="1"/>
          </p:nvPr>
        </p:nvSpPr>
        <p:spPr>
          <a:xfrm>
            <a:off x="468313" y="1557338"/>
            <a:ext cx="8140700" cy="5060950"/>
          </a:xfrm>
        </p:spPr>
        <p:txBody>
          <a:bodyPr/>
          <a:lstStyle/>
          <a:p>
            <a:pPr marL="304800" indent="-304800"/>
            <a:r>
              <a:rPr lang="nl-NL" smtClean="0"/>
              <a:t>Vaak gaat systematische theologie over verschillende vormen van vrijzinnig geloof, zoals, vrijzinnig christendom, vrijzinnig jodendom, etc.</a:t>
            </a:r>
          </a:p>
          <a:p>
            <a:pPr marL="304800" indent="-304800"/>
            <a:r>
              <a:rPr lang="nl-NL" smtClean="0"/>
              <a:t>	Mijn vraag: Wat bindt alle vrijzinnigen?</a:t>
            </a:r>
          </a:p>
          <a:p>
            <a:pPr marL="304800" indent="-304800"/>
            <a:r>
              <a:rPr lang="nl-NL" smtClean="0"/>
              <a:t>Een systematische vrijzinnig christelijke theologie heeft altijd twee dimensies:</a:t>
            </a:r>
          </a:p>
          <a:p>
            <a:pPr marL="304800" indent="-304800"/>
            <a:r>
              <a:rPr lang="nl-NL" smtClean="0"/>
              <a:t>	Wat is christendom?</a:t>
            </a:r>
          </a:p>
          <a:p>
            <a:pPr marL="304800" indent="-304800"/>
            <a:r>
              <a:rPr lang="nl-NL" smtClean="0"/>
              <a:t>	Wat is vrijzinnig?</a:t>
            </a:r>
          </a:p>
          <a:p>
            <a:pPr marL="304800" indent="-304800"/>
            <a:r>
              <a:rPr lang="nl-NL" smtClean="0"/>
              <a:t>	Daarom is systematische theologie van vrijzinnig christendom altijd een ingewikkeld probleem</a:t>
            </a:r>
          </a:p>
          <a:p>
            <a:pPr marL="304800" indent="-304800"/>
            <a:r>
              <a:rPr lang="nl-NL" smtClean="0"/>
              <a:t>	Ik concentreer me liever op vrijzinnigheid pur sang.</a:t>
            </a:r>
          </a:p>
          <a:p>
            <a:pPr marL="304800" indent="-304800"/>
            <a:r>
              <a:rPr lang="nl-NL" smtClean="0"/>
              <a:t>	Vrijzinnig christenen moeten mijn inzichten maar combineren met inzichten uit de christelijke systematische theologie</a:t>
            </a:r>
          </a:p>
          <a:p>
            <a:pPr marL="304800" indent="-304800"/>
            <a:r>
              <a:rPr lang="nl-NL" smtClean="0"/>
              <a:t>Voorbeelden zijn voornamelijk Amerikaanse UUs, Engelse Unitarians en NPB.</a:t>
            </a:r>
          </a:p>
          <a:p>
            <a:pPr marL="304800" indent="-304800"/>
            <a:r>
              <a:rPr lang="nl-NL" smtClean="0"/>
              <a:t>Dit is alleen maar een eerste voorstel, geen finale antwoorden</a:t>
            </a:r>
          </a:p>
          <a:p>
            <a:pPr marL="304800" indent="-304800"/>
            <a:r>
              <a:rPr lang="nl-NL" smtClean="0"/>
              <a:t>	Belangrijk doel: Start van een discussie in de NPB over hun identiteit</a:t>
            </a:r>
          </a:p>
          <a:p>
            <a:pPr marL="304800" indent="-304800"/>
            <a:r>
              <a:rPr lang="nl-NL" smtClean="0"/>
              <a:t>Mijn benadering is analytisch filosofisch</a:t>
            </a:r>
          </a:p>
          <a:p>
            <a:pPr marL="304800" indent="-304800"/>
            <a:r>
              <a:rPr lang="nl-NL" smtClean="0"/>
              <a:t>	Ik probeer de betekenis van woorden in een systematische manier te bestuderen en daar consequenties aan te verbinden.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txBox="1">
            <a:spLocks noGrp="1"/>
          </p:cNvSpPr>
          <p:nvPr/>
        </p:nvSpPr>
        <p:spPr bwMode="auto">
          <a:xfrm>
            <a:off x="6553200" y="6248400"/>
            <a:ext cx="1905000" cy="457200"/>
          </a:xfrm>
          <a:prstGeom prst="rect">
            <a:avLst/>
          </a:prstGeom>
          <a:noFill/>
          <a:ln>
            <a:miter lim="800000"/>
            <a:headEnd/>
            <a:tailEnd/>
          </a:ln>
        </p:spPr>
        <p:txBody>
          <a:bodyPr/>
          <a:lstStyle/>
          <a:p>
            <a:pPr algn="r">
              <a:buFontTx/>
              <a:buNone/>
              <a:defRPr/>
            </a:pPr>
            <a:endParaRPr lang="en-GB" dirty="0">
              <a:latin typeface="+mn-lt"/>
            </a:endParaRPr>
          </a:p>
        </p:txBody>
      </p:sp>
      <p:sp>
        <p:nvSpPr>
          <p:cNvPr id="31747" name="Text Box 4"/>
          <p:cNvSpPr txBox="1">
            <a:spLocks noChangeArrowheads="1"/>
          </p:cNvSpPr>
          <p:nvPr/>
        </p:nvSpPr>
        <p:spPr bwMode="auto">
          <a:xfrm>
            <a:off x="898525" y="6107113"/>
            <a:ext cx="4398963" cy="285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en-US" sz="1400"/>
              <a:t>Bron: Ken Wilber, Integral Spirituality, appendix 2</a:t>
            </a:r>
            <a:endParaRPr lang="en-GB" sz="1400"/>
          </a:p>
        </p:txBody>
      </p:sp>
      <p:sp>
        <p:nvSpPr>
          <p:cNvPr id="31748" name="Rectangle 8"/>
          <p:cNvSpPr>
            <a:spLocks noGrp="1" noChangeArrowheads="1"/>
          </p:cNvSpPr>
          <p:nvPr>
            <p:ph type="title" idx="4294967295"/>
          </p:nvPr>
        </p:nvSpPr>
        <p:spPr>
          <a:xfrm>
            <a:off x="0" y="304800"/>
            <a:ext cx="9144000" cy="1014413"/>
          </a:xfrm>
        </p:spPr>
        <p:txBody>
          <a:bodyPr/>
          <a:lstStyle/>
          <a:p>
            <a:pPr eaLnBrk="1" hangingPunct="1"/>
            <a:r>
              <a:rPr lang="en-US" sz="2000" smtClean="0"/>
              <a:t>Mensen lopen meestal dezelfde stadia van bewustzijn door</a:t>
            </a:r>
            <a:r>
              <a:rPr lang="en-US" sz="2300" smtClean="0"/>
              <a:t/>
            </a:r>
            <a:br>
              <a:rPr lang="en-US" sz="2300" smtClean="0"/>
            </a:br>
            <a:r>
              <a:rPr lang="en-US" sz="2000" smtClean="0"/>
              <a:t>Ken Wilber: Stadia van bewustzijn </a:t>
            </a:r>
            <a:r>
              <a:rPr lang="en-US" sz="2300" smtClean="0"/>
              <a:t/>
            </a:r>
            <a:br>
              <a:rPr lang="en-US" sz="2300" smtClean="0"/>
            </a:br>
            <a:endParaRPr lang="en-GB" sz="2300" smtClean="0"/>
          </a:p>
        </p:txBody>
      </p:sp>
      <p:graphicFrame>
        <p:nvGraphicFramePr>
          <p:cNvPr id="7" name="Tabel 6"/>
          <p:cNvGraphicFramePr>
            <a:graphicFrameLocks noGrp="1"/>
          </p:cNvGraphicFramePr>
          <p:nvPr/>
        </p:nvGraphicFramePr>
        <p:xfrm>
          <a:off x="1331913" y="1676400"/>
          <a:ext cx="6864350" cy="3708400"/>
        </p:xfrm>
        <a:graphic>
          <a:graphicData uri="http://schemas.openxmlformats.org/drawingml/2006/table">
            <a:tbl>
              <a:tblPr firstRow="1" bandRow="1">
                <a:tableStyleId>{00A15C55-8517-42AA-B614-E9B94910E393}</a:tableStyleId>
              </a:tblPr>
              <a:tblGrid>
                <a:gridCol w="594235"/>
                <a:gridCol w="1709724"/>
                <a:gridCol w="4560391"/>
              </a:tblGrid>
              <a:tr h="370840">
                <a:tc>
                  <a:txBody>
                    <a:bodyPr/>
                    <a:lstStyle/>
                    <a:p>
                      <a:r>
                        <a:rPr lang="en-US" noProof="0" dirty="0" smtClean="0"/>
                        <a:t>1.</a:t>
                      </a:r>
                      <a:endParaRPr lang="en-US" noProof="0" dirty="0"/>
                    </a:p>
                  </a:txBody>
                  <a:tcPr marL="91439" marR="91439"/>
                </a:tc>
                <a:tc>
                  <a:txBody>
                    <a:bodyPr/>
                    <a:lstStyle/>
                    <a:p>
                      <a:r>
                        <a:rPr lang="en-US" noProof="0" dirty="0" err="1" smtClean="0"/>
                        <a:t>Infrarood</a:t>
                      </a:r>
                      <a:endParaRPr lang="en-US" noProof="0" dirty="0"/>
                    </a:p>
                  </a:txBody>
                  <a:tcPr marL="91439" marR="91439"/>
                </a:tc>
                <a:tc>
                  <a:txBody>
                    <a:bodyPr/>
                    <a:lstStyle/>
                    <a:p>
                      <a:r>
                        <a:rPr lang="en-US" noProof="0" dirty="0" err="1" smtClean="0"/>
                        <a:t>Archaisch</a:t>
                      </a:r>
                      <a:r>
                        <a:rPr lang="en-US" noProof="0" dirty="0" smtClean="0"/>
                        <a:t>, sensorimotor</a:t>
                      </a:r>
                      <a:endParaRPr lang="en-US" noProof="0" dirty="0"/>
                    </a:p>
                  </a:txBody>
                  <a:tcPr marL="91439" marR="91439"/>
                </a:tc>
              </a:tr>
              <a:tr h="370840">
                <a:tc>
                  <a:txBody>
                    <a:bodyPr/>
                    <a:lstStyle/>
                    <a:p>
                      <a:r>
                        <a:rPr lang="en-US" noProof="0" smtClean="0"/>
                        <a:t>2.</a:t>
                      </a:r>
                      <a:endParaRPr lang="en-US" noProof="0"/>
                    </a:p>
                  </a:txBody>
                  <a:tcPr marL="91439" marR="91439"/>
                </a:tc>
                <a:tc>
                  <a:txBody>
                    <a:bodyPr/>
                    <a:lstStyle/>
                    <a:p>
                      <a:r>
                        <a:rPr lang="en-US" noProof="0" dirty="0" smtClean="0"/>
                        <a:t>Magenta</a:t>
                      </a:r>
                      <a:endParaRPr lang="en-US" noProof="0" dirty="0"/>
                    </a:p>
                  </a:txBody>
                  <a:tcPr marL="91439" marR="91439"/>
                </a:tc>
                <a:tc>
                  <a:txBody>
                    <a:bodyPr/>
                    <a:lstStyle/>
                    <a:p>
                      <a:r>
                        <a:rPr lang="en-US" noProof="0" dirty="0" err="1" smtClean="0"/>
                        <a:t>Magisch-animistisch</a:t>
                      </a:r>
                      <a:endParaRPr lang="en-US" noProof="0" dirty="0"/>
                    </a:p>
                  </a:txBody>
                  <a:tcPr marL="91439" marR="91439"/>
                </a:tc>
              </a:tr>
              <a:tr h="370840">
                <a:tc>
                  <a:txBody>
                    <a:bodyPr/>
                    <a:lstStyle/>
                    <a:p>
                      <a:r>
                        <a:rPr lang="en-US" noProof="0" smtClean="0"/>
                        <a:t>3.</a:t>
                      </a:r>
                      <a:endParaRPr lang="en-US" noProof="0"/>
                    </a:p>
                  </a:txBody>
                  <a:tcPr marL="91439" marR="91439"/>
                </a:tc>
                <a:tc>
                  <a:txBody>
                    <a:bodyPr/>
                    <a:lstStyle/>
                    <a:p>
                      <a:r>
                        <a:rPr lang="en-US" noProof="0" dirty="0" smtClean="0"/>
                        <a:t>Rood</a:t>
                      </a:r>
                      <a:endParaRPr lang="en-US" noProof="0" dirty="0"/>
                    </a:p>
                  </a:txBody>
                  <a:tcPr marL="91439" marR="91439"/>
                </a:tc>
                <a:tc>
                  <a:txBody>
                    <a:bodyPr/>
                    <a:lstStyle/>
                    <a:p>
                      <a:r>
                        <a:rPr lang="en-US" baseline="0" noProof="0" dirty="0" err="1" smtClean="0"/>
                        <a:t>Magisch</a:t>
                      </a:r>
                      <a:r>
                        <a:rPr lang="en-US" baseline="0" noProof="0" dirty="0" smtClean="0"/>
                        <a:t>-</a:t>
                      </a:r>
                      <a:r>
                        <a:rPr lang="en-US" baseline="0" noProof="0" dirty="0" err="1" smtClean="0"/>
                        <a:t>mythisch</a:t>
                      </a:r>
                      <a:r>
                        <a:rPr lang="en-US" baseline="0" noProof="0" dirty="0" smtClean="0"/>
                        <a:t>, </a:t>
                      </a:r>
                      <a:r>
                        <a:rPr lang="en-US" baseline="0" noProof="0" dirty="0" err="1" smtClean="0"/>
                        <a:t>macht</a:t>
                      </a:r>
                      <a:endParaRPr lang="en-US" noProof="0" dirty="0"/>
                    </a:p>
                  </a:txBody>
                  <a:tcPr marL="91439" marR="91439"/>
                </a:tc>
              </a:tr>
              <a:tr h="370840">
                <a:tc>
                  <a:txBody>
                    <a:bodyPr/>
                    <a:lstStyle/>
                    <a:p>
                      <a:r>
                        <a:rPr lang="en-US" noProof="0" dirty="0" smtClean="0"/>
                        <a:t>4.</a:t>
                      </a:r>
                      <a:endParaRPr lang="en-US" noProof="0" dirty="0"/>
                    </a:p>
                  </a:txBody>
                  <a:tcPr marL="91439" marR="91439"/>
                </a:tc>
                <a:tc>
                  <a:txBody>
                    <a:bodyPr/>
                    <a:lstStyle/>
                    <a:p>
                      <a:r>
                        <a:rPr lang="en-US" noProof="0" dirty="0" smtClean="0"/>
                        <a:t>Amber</a:t>
                      </a:r>
                      <a:endParaRPr lang="en-US" noProof="0" dirty="0"/>
                    </a:p>
                  </a:txBody>
                  <a:tcPr marL="91439" marR="91439"/>
                </a:tc>
                <a:tc>
                  <a:txBody>
                    <a:bodyPr/>
                    <a:lstStyle/>
                    <a:p>
                      <a:r>
                        <a:rPr lang="en-US" noProof="0" dirty="0" err="1" smtClean="0"/>
                        <a:t>Mythisch</a:t>
                      </a:r>
                      <a:r>
                        <a:rPr lang="en-US" noProof="0" dirty="0" smtClean="0"/>
                        <a:t>, traditional</a:t>
                      </a:r>
                      <a:endParaRPr lang="en-US" noProof="0" dirty="0"/>
                    </a:p>
                  </a:txBody>
                  <a:tcPr marL="91439" marR="91439"/>
                </a:tc>
              </a:tr>
              <a:tr h="370840">
                <a:tc>
                  <a:txBody>
                    <a:bodyPr/>
                    <a:lstStyle/>
                    <a:p>
                      <a:r>
                        <a:rPr lang="en-US" noProof="0" smtClean="0"/>
                        <a:t>5.</a:t>
                      </a:r>
                      <a:endParaRPr lang="en-US" noProof="0"/>
                    </a:p>
                  </a:txBody>
                  <a:tcPr marL="91439" marR="91439"/>
                </a:tc>
                <a:tc>
                  <a:txBody>
                    <a:bodyPr/>
                    <a:lstStyle/>
                    <a:p>
                      <a:r>
                        <a:rPr lang="en-US" noProof="0" dirty="0" err="1" smtClean="0"/>
                        <a:t>Oranje</a:t>
                      </a:r>
                      <a:endParaRPr lang="en-US" noProof="0" dirty="0"/>
                    </a:p>
                  </a:txBody>
                  <a:tcPr marL="91439" marR="91439"/>
                </a:tc>
                <a:tc>
                  <a:txBody>
                    <a:bodyPr/>
                    <a:lstStyle/>
                    <a:p>
                      <a:r>
                        <a:rPr lang="en-US" noProof="0" dirty="0" err="1" smtClean="0"/>
                        <a:t>Rationeel</a:t>
                      </a:r>
                      <a:r>
                        <a:rPr lang="en-US" noProof="0" dirty="0" smtClean="0"/>
                        <a:t>, </a:t>
                      </a:r>
                      <a:r>
                        <a:rPr lang="en-US" noProof="0" dirty="0" err="1" smtClean="0"/>
                        <a:t>pragmatisch</a:t>
                      </a:r>
                      <a:endParaRPr lang="en-US" noProof="0" dirty="0" smtClean="0"/>
                    </a:p>
                  </a:txBody>
                  <a:tcPr marL="91439" marR="91439"/>
                </a:tc>
              </a:tr>
              <a:tr h="370840">
                <a:tc>
                  <a:txBody>
                    <a:bodyPr/>
                    <a:lstStyle/>
                    <a:p>
                      <a:r>
                        <a:rPr lang="en-US" noProof="0" smtClean="0"/>
                        <a:t>6.</a:t>
                      </a:r>
                      <a:endParaRPr lang="en-US" noProof="0"/>
                    </a:p>
                  </a:txBody>
                  <a:tcPr marL="91439" marR="91439"/>
                </a:tc>
                <a:tc>
                  <a:txBody>
                    <a:bodyPr/>
                    <a:lstStyle/>
                    <a:p>
                      <a:r>
                        <a:rPr lang="en-US" noProof="0" dirty="0" err="1" smtClean="0"/>
                        <a:t>Groen</a:t>
                      </a:r>
                      <a:endParaRPr lang="en-US" noProof="0" dirty="0"/>
                    </a:p>
                  </a:txBody>
                  <a:tcPr marL="91439" marR="91439"/>
                </a:tc>
                <a:tc>
                  <a:txBody>
                    <a:bodyPr/>
                    <a:lstStyle/>
                    <a:p>
                      <a:r>
                        <a:rPr lang="en-US" noProof="0" dirty="0" err="1" smtClean="0"/>
                        <a:t>Pluralistisch</a:t>
                      </a:r>
                      <a:r>
                        <a:rPr lang="en-US" noProof="0" dirty="0" smtClean="0"/>
                        <a:t>, </a:t>
                      </a:r>
                      <a:r>
                        <a:rPr lang="en-US" noProof="0" dirty="0" err="1" smtClean="0"/>
                        <a:t>multicultureel</a:t>
                      </a:r>
                      <a:endParaRPr lang="en-US" noProof="0" dirty="0"/>
                    </a:p>
                  </a:txBody>
                  <a:tcPr marL="91439" marR="91439"/>
                </a:tc>
              </a:tr>
              <a:tr h="370840">
                <a:tc>
                  <a:txBody>
                    <a:bodyPr/>
                    <a:lstStyle/>
                    <a:p>
                      <a:r>
                        <a:rPr lang="en-US" noProof="0" smtClean="0"/>
                        <a:t>7.</a:t>
                      </a:r>
                      <a:endParaRPr lang="en-US" noProof="0"/>
                    </a:p>
                  </a:txBody>
                  <a:tcPr marL="91439" marR="91439"/>
                </a:tc>
                <a:tc>
                  <a:txBody>
                    <a:bodyPr/>
                    <a:lstStyle/>
                    <a:p>
                      <a:r>
                        <a:rPr lang="en-US" noProof="0" dirty="0" err="1" smtClean="0"/>
                        <a:t>Blauw-groen</a:t>
                      </a:r>
                      <a:endParaRPr lang="en-US" noProof="0" dirty="0"/>
                    </a:p>
                  </a:txBody>
                  <a:tcPr marL="91439" marR="91439"/>
                </a:tc>
                <a:tc>
                  <a:txBody>
                    <a:bodyPr/>
                    <a:lstStyle/>
                    <a:p>
                      <a:r>
                        <a:rPr lang="en-US" noProof="0" dirty="0" err="1" smtClean="0"/>
                        <a:t>Beginnend</a:t>
                      </a:r>
                      <a:r>
                        <a:rPr lang="en-US" noProof="0" dirty="0" smtClean="0"/>
                        <a:t> </a:t>
                      </a:r>
                      <a:r>
                        <a:rPr lang="en-US" noProof="0" dirty="0" err="1" smtClean="0"/>
                        <a:t>integraal</a:t>
                      </a:r>
                      <a:r>
                        <a:rPr lang="en-US" baseline="0" noProof="0" dirty="0" smtClean="0"/>
                        <a:t>, </a:t>
                      </a:r>
                      <a:r>
                        <a:rPr lang="en-US" baseline="0" noProof="0" dirty="0" err="1" smtClean="0"/>
                        <a:t>systemisch</a:t>
                      </a:r>
                      <a:endParaRPr lang="en-US" noProof="0" dirty="0"/>
                    </a:p>
                  </a:txBody>
                  <a:tcPr marL="91439" marR="91439"/>
                </a:tc>
              </a:tr>
              <a:tr h="370840">
                <a:tc>
                  <a:txBody>
                    <a:bodyPr/>
                    <a:lstStyle/>
                    <a:p>
                      <a:r>
                        <a:rPr lang="en-US" noProof="0" smtClean="0"/>
                        <a:t>8.</a:t>
                      </a:r>
                      <a:endParaRPr lang="en-US" noProof="0"/>
                    </a:p>
                  </a:txBody>
                  <a:tcPr marL="91439" marR="91439"/>
                </a:tc>
                <a:tc>
                  <a:txBody>
                    <a:bodyPr/>
                    <a:lstStyle/>
                    <a:p>
                      <a:r>
                        <a:rPr lang="en-US" noProof="0" dirty="0" err="1" smtClean="0"/>
                        <a:t>Blauw</a:t>
                      </a:r>
                      <a:endParaRPr lang="en-US" noProof="0" dirty="0"/>
                    </a:p>
                  </a:txBody>
                  <a:tcPr marL="91439" marR="91439"/>
                </a:tc>
                <a:tc>
                  <a:txBody>
                    <a:bodyPr/>
                    <a:lstStyle/>
                    <a:p>
                      <a:r>
                        <a:rPr lang="en-US" noProof="0" dirty="0" err="1" smtClean="0"/>
                        <a:t>Integraal</a:t>
                      </a:r>
                      <a:r>
                        <a:rPr lang="en-US" noProof="0" dirty="0" smtClean="0"/>
                        <a:t>/</a:t>
                      </a:r>
                      <a:r>
                        <a:rPr lang="en-US" noProof="0" dirty="0" err="1" smtClean="0"/>
                        <a:t>universeel</a:t>
                      </a:r>
                      <a:endParaRPr lang="en-US" noProof="0" dirty="0"/>
                    </a:p>
                  </a:txBody>
                  <a:tcPr marL="91439" marR="91439"/>
                </a:tc>
              </a:tr>
              <a:tr h="370840">
                <a:tc>
                  <a:txBody>
                    <a:bodyPr/>
                    <a:lstStyle/>
                    <a:p>
                      <a:r>
                        <a:rPr lang="en-US" noProof="0" dirty="0" smtClean="0"/>
                        <a:t>9.</a:t>
                      </a:r>
                      <a:endParaRPr lang="en-US" noProof="0" dirty="0"/>
                    </a:p>
                  </a:txBody>
                  <a:tcPr marL="91439" marR="91439"/>
                </a:tc>
                <a:tc>
                  <a:txBody>
                    <a:bodyPr/>
                    <a:lstStyle/>
                    <a:p>
                      <a:r>
                        <a:rPr lang="en-US" noProof="0" dirty="0" smtClean="0"/>
                        <a:t>Indigo</a:t>
                      </a:r>
                      <a:endParaRPr lang="en-US" noProof="0" dirty="0"/>
                    </a:p>
                  </a:txBody>
                  <a:tcPr marL="91439" marR="91439"/>
                </a:tc>
                <a:tc>
                  <a:txBody>
                    <a:bodyPr/>
                    <a:lstStyle/>
                    <a:p>
                      <a:r>
                        <a:rPr lang="en-US" noProof="0" dirty="0" smtClean="0"/>
                        <a:t>Para-</a:t>
                      </a:r>
                      <a:r>
                        <a:rPr lang="en-US" noProof="0" dirty="0" err="1" smtClean="0"/>
                        <a:t>geest</a:t>
                      </a:r>
                      <a:endParaRPr lang="en-US" noProof="0" dirty="0"/>
                    </a:p>
                  </a:txBody>
                  <a:tcPr marL="91439" marR="91439"/>
                </a:tc>
              </a:tr>
              <a:tr h="370840">
                <a:tc>
                  <a:txBody>
                    <a:bodyPr/>
                    <a:lstStyle/>
                    <a:p>
                      <a:r>
                        <a:rPr lang="en-US" noProof="0" dirty="0" smtClean="0"/>
                        <a:t>10.</a:t>
                      </a:r>
                      <a:endParaRPr lang="en-US" noProof="0" dirty="0"/>
                    </a:p>
                  </a:txBody>
                  <a:tcPr marL="91439" marR="91439"/>
                </a:tc>
                <a:tc>
                  <a:txBody>
                    <a:bodyPr/>
                    <a:lstStyle/>
                    <a:p>
                      <a:r>
                        <a:rPr lang="en-US" noProof="0" dirty="0" smtClean="0"/>
                        <a:t>Violet</a:t>
                      </a:r>
                      <a:endParaRPr lang="en-US" noProof="0" dirty="0"/>
                    </a:p>
                  </a:txBody>
                  <a:tcPr marL="91439" marR="91439"/>
                </a:tc>
                <a:tc>
                  <a:txBody>
                    <a:bodyPr/>
                    <a:lstStyle/>
                    <a:p>
                      <a:r>
                        <a:rPr lang="en-US" noProof="0" dirty="0" smtClean="0"/>
                        <a:t>Meta-</a:t>
                      </a:r>
                      <a:r>
                        <a:rPr lang="en-US" noProof="0" dirty="0" err="1" smtClean="0"/>
                        <a:t>geest</a:t>
                      </a:r>
                      <a:r>
                        <a:rPr lang="en-US" noProof="0" dirty="0" smtClean="0"/>
                        <a:t> </a:t>
                      </a:r>
                      <a:endParaRPr lang="en-US" noProof="0" dirty="0"/>
                    </a:p>
                  </a:txBody>
                  <a:tcPr marL="91439" marR="91439"/>
                </a:tc>
              </a:tr>
            </a:tbl>
          </a:graphicData>
        </a:graphic>
      </p:graphicFrame>
      <p:sp>
        <p:nvSpPr>
          <p:cNvPr id="31795" name="Tekstvak 7"/>
          <p:cNvSpPr txBox="1">
            <a:spLocks noChangeArrowheads="1"/>
          </p:cNvSpPr>
          <p:nvPr/>
        </p:nvSpPr>
        <p:spPr bwMode="auto">
          <a:xfrm>
            <a:off x="1835150" y="1196975"/>
            <a:ext cx="3738563" cy="285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en-US" sz="1400"/>
              <a:t>Bewustzijnsniveau        Beschrijving</a:t>
            </a:r>
          </a:p>
        </p:txBody>
      </p:sp>
      <p:sp>
        <p:nvSpPr>
          <p:cNvPr id="31796" name="Tekstvak 7"/>
          <p:cNvSpPr txBox="1">
            <a:spLocks noChangeArrowheads="1"/>
          </p:cNvSpPr>
          <p:nvPr/>
        </p:nvSpPr>
        <p:spPr bwMode="auto">
          <a:xfrm>
            <a:off x="900113" y="5589588"/>
            <a:ext cx="5327650" cy="4794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sz="1400"/>
              <a:t>Ken Wilber: doel van religie is om als een soort lopende band mensen door dit schema te leiden</a:t>
            </a:r>
          </a:p>
        </p:txBody>
      </p:sp>
      <p:sp>
        <p:nvSpPr>
          <p:cNvPr id="9" name="Rechthoek 7"/>
          <p:cNvSpPr>
            <a:spLocks noChangeArrowheads="1"/>
          </p:cNvSpPr>
          <p:nvPr/>
        </p:nvSpPr>
        <p:spPr bwMode="auto">
          <a:xfrm>
            <a:off x="323528" y="1675622"/>
            <a:ext cx="863600" cy="3744416"/>
          </a:xfrm>
          <a:prstGeom prst="rect">
            <a:avLst/>
          </a:prstGeom>
          <a:gradFill flip="none" rotWithShape="0">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tileRect/>
          </a:gradFill>
          <a:ln w="9525" algn="ctr">
            <a:solidFill>
              <a:schemeClr val="tx1"/>
            </a:solidFill>
            <a:round/>
            <a:headEnd/>
            <a:tailEnd/>
          </a:ln>
          <a:scene3d>
            <a:camera prst="orthographicFront">
              <a:rot lat="0" lon="0" rev="10800000"/>
            </a:camera>
            <a:lightRig rig="threePt" dir="t"/>
          </a:scene3d>
        </p:spPr>
        <p:txBody>
          <a:bodyPr wrap="none" anchor="ctr"/>
          <a:lstStyle/>
          <a:p>
            <a:pPr marL="457200" indent="-457200">
              <a:defRPr/>
            </a:pPr>
            <a:endParaRPr lang="nl-NL"/>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79375" y="482600"/>
            <a:ext cx="8985250" cy="414338"/>
          </a:xfrm>
        </p:spPr>
        <p:txBody>
          <a:bodyPr/>
          <a:lstStyle/>
          <a:p>
            <a:r>
              <a:rPr lang="en-US" smtClean="0"/>
              <a:t>BEWUSTZIJNSNIVEAUS IN GROEPEN</a:t>
            </a:r>
          </a:p>
        </p:txBody>
      </p:sp>
      <p:sp>
        <p:nvSpPr>
          <p:cNvPr id="32771" name="Rectangle 3"/>
          <p:cNvSpPr>
            <a:spLocks noGrp="1" noChangeArrowheads="1"/>
          </p:cNvSpPr>
          <p:nvPr>
            <p:ph type="body" idx="1"/>
          </p:nvPr>
        </p:nvSpPr>
        <p:spPr>
          <a:xfrm>
            <a:off x="179388" y="1196975"/>
            <a:ext cx="8763000" cy="6064250"/>
          </a:xfrm>
        </p:spPr>
        <p:txBody>
          <a:bodyPr/>
          <a:lstStyle/>
          <a:p>
            <a:pPr marL="304800" indent="-304800"/>
            <a:endParaRPr lang="nl-NL" smtClean="0"/>
          </a:p>
          <a:p>
            <a:pPr marL="304800" indent="-304800"/>
            <a:r>
              <a:rPr lang="nl-NL" smtClean="0"/>
              <a:t>Een groep heeft meestal niet één bewustzijnsniveau, maar een “dominant discourse”</a:t>
            </a:r>
          </a:p>
          <a:p>
            <a:pPr marL="304800" indent="-304800"/>
            <a:r>
              <a:rPr lang="nl-NL" smtClean="0"/>
              <a:t>De taal waarin gecommuniceerd wordt correspondeert met één van de bewustzijnniveaus die Wilber beschrijft.</a:t>
            </a:r>
          </a:p>
          <a:p>
            <a:pPr marL="304800" indent="-304800"/>
            <a:r>
              <a:rPr lang="nl-NL" smtClean="0"/>
              <a:t>Dit geldt voor maatschappijen</a:t>
            </a:r>
          </a:p>
          <a:p>
            <a:pPr marL="304800" indent="-304800"/>
            <a:r>
              <a:rPr lang="nl-NL" smtClean="0"/>
              <a:t>Dit geldt ook voor geloofsgemeenschappen</a:t>
            </a:r>
          </a:p>
          <a:p>
            <a:pPr marL="304800" indent="-304800"/>
            <a:endParaRPr lang="nl-NL" smtClean="0"/>
          </a:p>
          <a:p>
            <a:pPr marL="304800" indent="-304800"/>
            <a:r>
              <a:rPr lang="nl-NL" smtClean="0"/>
              <a:t>De Nederlandse maatschappij is voor een groot deel postmodern. </a:t>
            </a:r>
          </a:p>
          <a:p>
            <a:pPr marL="304800" indent="-304800"/>
            <a:r>
              <a:rPr lang="nl-NL" smtClean="0"/>
              <a:t>Dat betekent: </a:t>
            </a:r>
          </a:p>
          <a:p>
            <a:pPr marL="304800" indent="-304800">
              <a:buFontTx/>
              <a:buChar char="•"/>
            </a:pPr>
            <a:r>
              <a:rPr lang="nl-NL" smtClean="0"/>
              <a:t>De dominant discourse is groen</a:t>
            </a:r>
          </a:p>
          <a:p>
            <a:pPr marL="304800" indent="-304800">
              <a:buFontTx/>
              <a:buChar char="•"/>
            </a:pPr>
            <a:r>
              <a:rPr lang="nl-NL" smtClean="0"/>
              <a:t>pluralisme is geaccepteerd (behalve bij de PVV, daar is het bewustzijnsniveau eerder rood)</a:t>
            </a:r>
          </a:p>
          <a:p>
            <a:pPr marL="304800" indent="-304800">
              <a:buFontTx/>
              <a:buChar char="•"/>
            </a:pPr>
            <a:r>
              <a:rPr lang="nl-NL" smtClean="0"/>
              <a:t>Er is moeite om daar boven uit te stijgen en tot een integrale visie te komen</a:t>
            </a:r>
          </a:p>
          <a:p>
            <a:pPr marL="304800" indent="-304800">
              <a:buFontTx/>
              <a:buChar char="•"/>
            </a:pPr>
            <a:endParaRPr lang="nl-NL" smtClean="0"/>
          </a:p>
          <a:p>
            <a:pPr marL="304800" indent="-304800"/>
            <a:r>
              <a:rPr lang="nl-NL" smtClean="0"/>
              <a:t>Een geloofsgemeenschap is eigentijds als zij een dominant discourse heeft die op zijn minst gelijk is aan het dominant discourse in de maatschappij.</a:t>
            </a:r>
          </a:p>
          <a:p>
            <a:pPr marL="304800" indent="-304800">
              <a:buFontTx/>
              <a:buChar char="•"/>
            </a:pPr>
            <a:r>
              <a:rPr lang="nl-NL" smtClean="0"/>
              <a:t>Anders kan zij geen lopende band zijn voor bewustzijn van de mensen in die maatschappij</a:t>
            </a:r>
          </a:p>
          <a:p>
            <a:pPr marL="304800" indent="-304800"/>
            <a:endParaRPr lang="nl-NL" smtClean="0"/>
          </a:p>
          <a:p>
            <a:pPr marL="304800" indent="-304800"/>
            <a:endParaRPr lang="nl-NL"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txBox="1">
            <a:spLocks noGrp="1"/>
          </p:cNvSpPr>
          <p:nvPr/>
        </p:nvSpPr>
        <p:spPr bwMode="auto">
          <a:xfrm>
            <a:off x="6553200" y="6248400"/>
            <a:ext cx="1905000" cy="457200"/>
          </a:xfrm>
          <a:prstGeom prst="rect">
            <a:avLst/>
          </a:prstGeom>
          <a:noFill/>
          <a:ln>
            <a:miter lim="800000"/>
            <a:headEnd/>
            <a:tailEnd/>
          </a:ln>
        </p:spPr>
        <p:txBody>
          <a:bodyPr/>
          <a:lstStyle/>
          <a:p>
            <a:pPr algn="r">
              <a:buFontTx/>
              <a:buNone/>
              <a:defRPr/>
            </a:pPr>
            <a:endParaRPr lang="en-GB" dirty="0">
              <a:latin typeface="+mn-lt"/>
            </a:endParaRPr>
          </a:p>
        </p:txBody>
      </p:sp>
      <p:sp>
        <p:nvSpPr>
          <p:cNvPr id="33795" name="Rectangle 8"/>
          <p:cNvSpPr>
            <a:spLocks noGrp="1" noChangeArrowheads="1"/>
          </p:cNvSpPr>
          <p:nvPr>
            <p:ph type="title" idx="4294967295"/>
          </p:nvPr>
        </p:nvSpPr>
        <p:spPr>
          <a:xfrm>
            <a:off x="0" y="304800"/>
            <a:ext cx="9144000" cy="1101725"/>
          </a:xfrm>
        </p:spPr>
        <p:txBody>
          <a:bodyPr/>
          <a:lstStyle/>
          <a:p>
            <a:pPr eaLnBrk="1" hangingPunct="1"/>
            <a:r>
              <a:rPr lang="en-US" sz="2300" smtClean="0"/>
              <a:t>DE PREMODERNE KERK HEEFT EEN ROOD OF AMBER DOMINANT DISCOURSE</a:t>
            </a:r>
            <a:br>
              <a:rPr lang="en-US" sz="2300" smtClean="0"/>
            </a:br>
            <a:endParaRPr lang="en-GB" sz="2300" smtClean="0"/>
          </a:p>
        </p:txBody>
      </p:sp>
      <p:sp>
        <p:nvSpPr>
          <p:cNvPr id="102451" name="Rechthoek 7"/>
          <p:cNvSpPr>
            <a:spLocks noChangeArrowheads="1"/>
          </p:cNvSpPr>
          <p:nvPr/>
        </p:nvSpPr>
        <p:spPr bwMode="auto">
          <a:xfrm>
            <a:off x="323528" y="1675622"/>
            <a:ext cx="863600" cy="3744416"/>
          </a:xfrm>
          <a:prstGeom prst="rect">
            <a:avLst/>
          </a:prstGeom>
          <a:gradFill flip="none" rotWithShape="0">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tileRect/>
          </a:gradFill>
          <a:ln w="9525" algn="ctr">
            <a:solidFill>
              <a:schemeClr val="tx1"/>
            </a:solidFill>
            <a:round/>
            <a:headEnd/>
            <a:tailEnd/>
          </a:ln>
          <a:scene3d>
            <a:camera prst="orthographicFront">
              <a:rot lat="0" lon="0" rev="10800000"/>
            </a:camera>
            <a:lightRig rig="threePt" dir="t"/>
          </a:scene3d>
        </p:spPr>
        <p:txBody>
          <a:bodyPr wrap="none" anchor="ctr"/>
          <a:lstStyle/>
          <a:p>
            <a:pPr marL="457200" indent="-457200">
              <a:defRPr/>
            </a:pPr>
            <a:endParaRPr lang="nl-NL"/>
          </a:p>
        </p:txBody>
      </p:sp>
      <p:sp>
        <p:nvSpPr>
          <p:cNvPr id="33797" name="Rechthoek 8"/>
          <p:cNvSpPr>
            <a:spLocks noChangeArrowheads="1"/>
          </p:cNvSpPr>
          <p:nvPr/>
        </p:nvSpPr>
        <p:spPr bwMode="auto">
          <a:xfrm>
            <a:off x="1619250" y="1700213"/>
            <a:ext cx="576263" cy="792162"/>
          </a:xfrm>
          <a:prstGeom prst="rect">
            <a:avLst/>
          </a:prstGeom>
          <a:solidFill>
            <a:srgbClr val="FF0000"/>
          </a:solidFill>
          <a:ln w="12700" algn="ctr">
            <a:solidFill>
              <a:schemeClr val="tx1"/>
            </a:solidFill>
            <a:round/>
            <a:headEnd/>
            <a:tailEnd/>
          </a:ln>
        </p:spPr>
        <p:txBody>
          <a:bodyPr lIns="92075" tIns="92075" rIns="92075" bIns="92075"/>
          <a:lstStyle/>
          <a:p>
            <a:endParaRPr lang="nl-NL"/>
          </a:p>
        </p:txBody>
      </p:sp>
      <p:sp>
        <p:nvSpPr>
          <p:cNvPr id="33798" name="Rechthoek 9"/>
          <p:cNvSpPr>
            <a:spLocks noChangeArrowheads="1"/>
          </p:cNvSpPr>
          <p:nvPr/>
        </p:nvSpPr>
        <p:spPr bwMode="auto">
          <a:xfrm>
            <a:off x="7380288" y="1700213"/>
            <a:ext cx="647700" cy="2449512"/>
          </a:xfrm>
          <a:prstGeom prst="rect">
            <a:avLst/>
          </a:prstGeom>
          <a:solidFill>
            <a:srgbClr val="00B050"/>
          </a:solidFill>
          <a:ln w="12700" algn="ctr">
            <a:solidFill>
              <a:schemeClr val="tx1"/>
            </a:solidFill>
            <a:round/>
            <a:headEnd/>
            <a:tailEnd/>
          </a:ln>
        </p:spPr>
        <p:txBody>
          <a:bodyPr lIns="92075" tIns="92075" rIns="92075" bIns="92075"/>
          <a:lstStyle/>
          <a:p>
            <a:endParaRPr lang="nl-NL"/>
          </a:p>
        </p:txBody>
      </p:sp>
      <p:sp>
        <p:nvSpPr>
          <p:cNvPr id="33799" name="Tekstvak 10"/>
          <p:cNvSpPr txBox="1">
            <a:spLocks noChangeArrowheads="1"/>
          </p:cNvSpPr>
          <p:nvPr/>
        </p:nvSpPr>
        <p:spPr bwMode="auto">
          <a:xfrm>
            <a:off x="7164388" y="4437063"/>
            <a:ext cx="1158875" cy="4794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a:t>Westerse</a:t>
            </a:r>
          </a:p>
          <a:p>
            <a:pPr>
              <a:buFontTx/>
              <a:buNone/>
            </a:pPr>
            <a:r>
              <a:rPr lang="nl-NL"/>
              <a:t>Maatschappij</a:t>
            </a:r>
          </a:p>
        </p:txBody>
      </p:sp>
      <p:sp>
        <p:nvSpPr>
          <p:cNvPr id="33800" name="Tekstvak 11"/>
          <p:cNvSpPr txBox="1">
            <a:spLocks noChangeArrowheads="1"/>
          </p:cNvSpPr>
          <p:nvPr/>
        </p:nvSpPr>
        <p:spPr bwMode="auto">
          <a:xfrm>
            <a:off x="2484438" y="1700213"/>
            <a:ext cx="4848225" cy="20970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sz="1400" u="sng"/>
              <a:t>Premoderne kerk:</a:t>
            </a:r>
          </a:p>
          <a:p>
            <a:pPr>
              <a:buFontTx/>
              <a:buNone/>
            </a:pPr>
            <a:r>
              <a:rPr lang="nl-NL" sz="1400"/>
              <a:t>- Dominant discourse: rood</a:t>
            </a:r>
          </a:p>
          <a:p>
            <a:pPr>
              <a:buFontTx/>
              <a:buChar char="-"/>
            </a:pPr>
            <a:r>
              <a:rPr lang="nl-NL" sz="1400"/>
              <a:t>Magisch mythisch (b.v. magische interpretatie van</a:t>
            </a:r>
          </a:p>
          <a:p>
            <a:pPr>
              <a:buFontTx/>
              <a:buNone/>
            </a:pPr>
            <a:r>
              <a:rPr lang="nl-NL" sz="1400"/>
              <a:t>  het avondmaal)</a:t>
            </a:r>
          </a:p>
          <a:p>
            <a:pPr>
              <a:buFontTx/>
              <a:buChar char="-"/>
            </a:pPr>
            <a:r>
              <a:rPr lang="nl-NL" sz="1400"/>
              <a:t> Machtsdenken</a:t>
            </a:r>
          </a:p>
          <a:p>
            <a:pPr>
              <a:buFontTx/>
              <a:buChar char="-"/>
            </a:pPr>
            <a:r>
              <a:rPr lang="nl-NL" sz="1400"/>
              <a:t> Ethiek bepaald door </a:t>
            </a:r>
            <a:r>
              <a:rPr lang="nl-NL" sz="1400" u="sng"/>
              <a:t>eigen groep </a:t>
            </a:r>
            <a:r>
              <a:rPr lang="nl-NL" sz="1400"/>
              <a:t>(niet universeel)</a:t>
            </a:r>
          </a:p>
          <a:p>
            <a:pPr>
              <a:buFontTx/>
              <a:buNone/>
            </a:pPr>
            <a:r>
              <a:rPr lang="nl-NL" sz="1400"/>
              <a:t>- Bloeiperiode in het Westen: tot verlichting (300- 1780)</a:t>
            </a:r>
          </a:p>
          <a:p>
            <a:pPr>
              <a:buFontTx/>
              <a:buChar char="-"/>
            </a:pPr>
            <a:r>
              <a:rPr lang="nl-NL" sz="1400"/>
              <a:t> Huidig voorbeeld: Vaticaanse Rooms- Katholicisme</a:t>
            </a:r>
          </a:p>
        </p:txBody>
      </p:sp>
      <p:sp>
        <p:nvSpPr>
          <p:cNvPr id="33801" name="Tekstvak 12"/>
          <p:cNvSpPr txBox="1">
            <a:spLocks noChangeArrowheads="1"/>
          </p:cNvSpPr>
          <p:nvPr/>
        </p:nvSpPr>
        <p:spPr bwMode="auto">
          <a:xfrm>
            <a:off x="1908175" y="4581525"/>
            <a:ext cx="5873750" cy="18367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sz="1400" u="sng"/>
              <a:t>EVALUATIE</a:t>
            </a:r>
          </a:p>
          <a:p>
            <a:pPr>
              <a:buFontTx/>
              <a:buNone/>
            </a:pPr>
            <a:r>
              <a:rPr lang="nl-NL" sz="1400"/>
              <a:t>Premoderne kerk heeft slechts een lopende band tot het</a:t>
            </a:r>
          </a:p>
          <a:p>
            <a:pPr>
              <a:buFontTx/>
              <a:buNone/>
            </a:pPr>
            <a:r>
              <a:rPr lang="nl-NL" sz="1400"/>
              <a:t>rode niveau en kan “groene” mensen in de huidige </a:t>
            </a:r>
          </a:p>
          <a:p>
            <a:pPr>
              <a:buFontTx/>
              <a:buNone/>
            </a:pPr>
            <a:r>
              <a:rPr lang="nl-NL" sz="1400"/>
              <a:t>Westerse maatschappij dus niet helpen</a:t>
            </a:r>
          </a:p>
          <a:p>
            <a:pPr>
              <a:buFontTx/>
              <a:buChar char="-"/>
            </a:pPr>
            <a:r>
              <a:rPr lang="nl-NL" sz="1400"/>
              <a:t>Premoderne kerk vervalt in het Westen</a:t>
            </a:r>
          </a:p>
          <a:p>
            <a:pPr>
              <a:buFontTx/>
              <a:buChar char="-"/>
            </a:pPr>
            <a:r>
              <a:rPr lang="nl-NL" sz="1400"/>
              <a:t>Premoderne kerk groeit in maatschappijen waar het discourse wel</a:t>
            </a:r>
          </a:p>
          <a:p>
            <a:pPr>
              <a:buFontTx/>
              <a:buNone/>
            </a:pPr>
            <a:r>
              <a:rPr lang="nl-NL" sz="1400"/>
              <a:t>  rood of minder is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txBox="1">
            <a:spLocks noGrp="1"/>
          </p:cNvSpPr>
          <p:nvPr/>
        </p:nvSpPr>
        <p:spPr bwMode="auto">
          <a:xfrm>
            <a:off x="6553200" y="6248400"/>
            <a:ext cx="1905000" cy="457200"/>
          </a:xfrm>
          <a:prstGeom prst="rect">
            <a:avLst/>
          </a:prstGeom>
          <a:noFill/>
          <a:ln>
            <a:miter lim="800000"/>
            <a:headEnd/>
            <a:tailEnd/>
          </a:ln>
        </p:spPr>
        <p:txBody>
          <a:bodyPr/>
          <a:lstStyle/>
          <a:p>
            <a:pPr algn="r">
              <a:buFontTx/>
              <a:buNone/>
              <a:defRPr/>
            </a:pPr>
            <a:endParaRPr lang="en-GB" dirty="0">
              <a:latin typeface="+mn-lt"/>
            </a:endParaRPr>
          </a:p>
        </p:txBody>
      </p:sp>
      <p:sp>
        <p:nvSpPr>
          <p:cNvPr id="34819" name="Rectangle 8"/>
          <p:cNvSpPr>
            <a:spLocks noGrp="1" noChangeArrowheads="1"/>
          </p:cNvSpPr>
          <p:nvPr>
            <p:ph type="title" idx="4294967295"/>
          </p:nvPr>
        </p:nvSpPr>
        <p:spPr>
          <a:xfrm>
            <a:off x="0" y="304800"/>
            <a:ext cx="9144000" cy="1101725"/>
          </a:xfrm>
        </p:spPr>
        <p:txBody>
          <a:bodyPr/>
          <a:lstStyle/>
          <a:p>
            <a:pPr eaLnBrk="1" hangingPunct="1"/>
            <a:r>
              <a:rPr lang="en-US" sz="2300" smtClean="0"/>
              <a:t>DE MODERNE KERK HEEFT EEN ORANJE DOMINANT DISCOURSE</a:t>
            </a:r>
            <a:br>
              <a:rPr lang="en-US" sz="2300" smtClean="0"/>
            </a:br>
            <a:endParaRPr lang="en-GB" sz="2300" smtClean="0"/>
          </a:p>
        </p:txBody>
      </p:sp>
      <p:sp>
        <p:nvSpPr>
          <p:cNvPr id="102451" name="Rechthoek 7"/>
          <p:cNvSpPr>
            <a:spLocks noChangeArrowheads="1"/>
          </p:cNvSpPr>
          <p:nvPr/>
        </p:nvSpPr>
        <p:spPr bwMode="auto">
          <a:xfrm>
            <a:off x="323528" y="1675622"/>
            <a:ext cx="863600" cy="3744416"/>
          </a:xfrm>
          <a:prstGeom prst="rect">
            <a:avLst/>
          </a:prstGeom>
          <a:gradFill flip="none" rotWithShape="0">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tileRect/>
          </a:gradFill>
          <a:ln w="9525" algn="ctr">
            <a:solidFill>
              <a:schemeClr val="tx1"/>
            </a:solidFill>
            <a:round/>
            <a:headEnd/>
            <a:tailEnd/>
          </a:ln>
          <a:scene3d>
            <a:camera prst="orthographicFront">
              <a:rot lat="0" lon="0" rev="10800000"/>
            </a:camera>
            <a:lightRig rig="threePt" dir="t"/>
          </a:scene3d>
        </p:spPr>
        <p:txBody>
          <a:bodyPr wrap="none" anchor="ctr"/>
          <a:lstStyle/>
          <a:p>
            <a:pPr marL="457200" indent="-457200">
              <a:defRPr/>
            </a:pPr>
            <a:endParaRPr lang="nl-NL"/>
          </a:p>
        </p:txBody>
      </p:sp>
      <p:sp>
        <p:nvSpPr>
          <p:cNvPr id="34821" name="Rechthoek 8"/>
          <p:cNvSpPr>
            <a:spLocks noChangeArrowheads="1"/>
          </p:cNvSpPr>
          <p:nvPr/>
        </p:nvSpPr>
        <p:spPr bwMode="auto">
          <a:xfrm>
            <a:off x="1619250" y="1700213"/>
            <a:ext cx="504825" cy="1657350"/>
          </a:xfrm>
          <a:prstGeom prst="rect">
            <a:avLst/>
          </a:prstGeom>
          <a:solidFill>
            <a:srgbClr val="FFC000"/>
          </a:solidFill>
          <a:ln w="12700" algn="ctr">
            <a:solidFill>
              <a:schemeClr val="tx1"/>
            </a:solidFill>
            <a:round/>
            <a:headEnd/>
            <a:tailEnd/>
          </a:ln>
        </p:spPr>
        <p:txBody>
          <a:bodyPr lIns="92075" tIns="92075" rIns="92075" bIns="92075"/>
          <a:lstStyle/>
          <a:p>
            <a:endParaRPr lang="nl-NL"/>
          </a:p>
        </p:txBody>
      </p:sp>
      <p:sp>
        <p:nvSpPr>
          <p:cNvPr id="34822" name="Rechthoek 9"/>
          <p:cNvSpPr>
            <a:spLocks noChangeArrowheads="1"/>
          </p:cNvSpPr>
          <p:nvPr/>
        </p:nvSpPr>
        <p:spPr bwMode="auto">
          <a:xfrm>
            <a:off x="7380288" y="1700213"/>
            <a:ext cx="647700" cy="2449512"/>
          </a:xfrm>
          <a:prstGeom prst="rect">
            <a:avLst/>
          </a:prstGeom>
          <a:solidFill>
            <a:srgbClr val="00B050"/>
          </a:solidFill>
          <a:ln w="12700" algn="ctr">
            <a:solidFill>
              <a:schemeClr val="tx1"/>
            </a:solidFill>
            <a:round/>
            <a:headEnd/>
            <a:tailEnd/>
          </a:ln>
        </p:spPr>
        <p:txBody>
          <a:bodyPr lIns="92075" tIns="92075" rIns="92075" bIns="92075"/>
          <a:lstStyle/>
          <a:p>
            <a:endParaRPr lang="nl-NL"/>
          </a:p>
        </p:txBody>
      </p:sp>
      <p:sp>
        <p:nvSpPr>
          <p:cNvPr id="34823" name="Tekstvak 10"/>
          <p:cNvSpPr txBox="1">
            <a:spLocks noChangeArrowheads="1"/>
          </p:cNvSpPr>
          <p:nvPr/>
        </p:nvSpPr>
        <p:spPr bwMode="auto">
          <a:xfrm>
            <a:off x="7164388" y="4437063"/>
            <a:ext cx="1158875" cy="4794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a:t>Westerse</a:t>
            </a:r>
          </a:p>
          <a:p>
            <a:pPr>
              <a:buFontTx/>
              <a:buNone/>
            </a:pPr>
            <a:r>
              <a:rPr lang="nl-NL"/>
              <a:t>Maatschappij</a:t>
            </a:r>
          </a:p>
        </p:txBody>
      </p:sp>
      <p:sp>
        <p:nvSpPr>
          <p:cNvPr id="34824" name="Tekstvak 11"/>
          <p:cNvSpPr txBox="1">
            <a:spLocks noChangeAspect="1"/>
          </p:cNvSpPr>
          <p:nvPr/>
        </p:nvSpPr>
        <p:spPr bwMode="auto">
          <a:xfrm>
            <a:off x="2484438" y="1700213"/>
            <a:ext cx="4319587" cy="1838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sz="1400" u="sng"/>
              <a:t>Moderne kerk:</a:t>
            </a:r>
          </a:p>
          <a:p>
            <a:pPr>
              <a:buFontTx/>
              <a:buNone/>
            </a:pPr>
            <a:r>
              <a:rPr lang="nl-NL" sz="1400"/>
              <a:t>- Dominant discourse: oranje</a:t>
            </a:r>
          </a:p>
          <a:p>
            <a:pPr>
              <a:buFontTx/>
              <a:buNone/>
            </a:pPr>
            <a:r>
              <a:rPr lang="nl-NL" sz="1400"/>
              <a:t>- Rationeel/redelijk/verlicht</a:t>
            </a:r>
          </a:p>
          <a:p>
            <a:pPr>
              <a:buFontTx/>
              <a:buChar char="-"/>
            </a:pPr>
            <a:r>
              <a:rPr lang="nl-NL" sz="1400"/>
              <a:t> Invloed van wetenschap en verlichting</a:t>
            </a:r>
          </a:p>
          <a:p>
            <a:pPr>
              <a:buFontTx/>
              <a:buChar char="-"/>
            </a:pPr>
            <a:r>
              <a:rPr lang="nl-NL" sz="1400"/>
              <a:t> globaal denken</a:t>
            </a:r>
          </a:p>
          <a:p>
            <a:pPr>
              <a:buFontTx/>
              <a:buNone/>
            </a:pPr>
            <a:r>
              <a:rPr lang="nl-NL" sz="1400"/>
              <a:t>- Bloeiperiode in het Westen:  1800 - 1930</a:t>
            </a:r>
          </a:p>
          <a:p>
            <a:pPr>
              <a:buFontTx/>
              <a:buChar char="-"/>
            </a:pPr>
            <a:r>
              <a:rPr lang="nl-NL" sz="1400"/>
              <a:t> Huidig voorbeeld: Vrijzinnig Christendom</a:t>
            </a:r>
          </a:p>
          <a:p>
            <a:pPr>
              <a:buFontTx/>
              <a:buChar char="-"/>
            </a:pPr>
            <a:r>
              <a:rPr lang="nl-NL" sz="1400"/>
              <a:t> Moderne vrijzinnigen  verwerpen de waarheids-</a:t>
            </a:r>
          </a:p>
          <a:p>
            <a:pPr>
              <a:buFontTx/>
              <a:buNone/>
            </a:pPr>
            <a:r>
              <a:rPr lang="nl-NL" sz="1400"/>
              <a:t>  claims uit de premoderne periode:</a:t>
            </a:r>
          </a:p>
          <a:p>
            <a:pPr>
              <a:buFontTx/>
              <a:buNone/>
            </a:pPr>
            <a:r>
              <a:rPr lang="nl-NL" sz="1400"/>
              <a:t>      - macht</a:t>
            </a:r>
          </a:p>
          <a:p>
            <a:pPr>
              <a:buFontTx/>
              <a:buNone/>
            </a:pPr>
            <a:r>
              <a:rPr lang="nl-NL" sz="1400"/>
              <a:t>      - magische rol van mythen</a:t>
            </a:r>
          </a:p>
          <a:p>
            <a:pPr>
              <a:buFontTx/>
              <a:buNone/>
            </a:pPr>
            <a:r>
              <a:rPr lang="nl-NL" sz="1400"/>
              <a:t>      - letterlijke waarheid van de bijbel</a:t>
            </a:r>
          </a:p>
          <a:p>
            <a:pPr>
              <a:buFontTx/>
              <a:buNone/>
            </a:pPr>
            <a:endParaRPr lang="nl-NL" sz="1400"/>
          </a:p>
        </p:txBody>
      </p:sp>
      <p:sp>
        <p:nvSpPr>
          <p:cNvPr id="34825" name="Tekstvak 12"/>
          <p:cNvSpPr txBox="1">
            <a:spLocks noChangeArrowheads="1"/>
          </p:cNvSpPr>
          <p:nvPr/>
        </p:nvSpPr>
        <p:spPr bwMode="auto">
          <a:xfrm>
            <a:off x="1908175" y="4979988"/>
            <a:ext cx="4818063" cy="15795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sz="1400" u="sng"/>
              <a:t>EVALUATIE</a:t>
            </a:r>
          </a:p>
          <a:p>
            <a:pPr>
              <a:buFontTx/>
              <a:buNone/>
            </a:pPr>
            <a:r>
              <a:rPr lang="nl-NL" sz="1400"/>
              <a:t>Moderne kerk heeft slechts een lopende band tot het</a:t>
            </a:r>
          </a:p>
          <a:p>
            <a:pPr>
              <a:buFontTx/>
              <a:buNone/>
            </a:pPr>
            <a:r>
              <a:rPr lang="nl-NL" sz="1400"/>
              <a:t>oranje niveau en kan “groene” mensen in de huidige </a:t>
            </a:r>
          </a:p>
          <a:p>
            <a:pPr>
              <a:buFontTx/>
              <a:buNone/>
            </a:pPr>
            <a:r>
              <a:rPr lang="nl-NL" sz="1400"/>
              <a:t>maatschappij dus nog steeds niet helpen</a:t>
            </a:r>
          </a:p>
          <a:p>
            <a:pPr>
              <a:buFontTx/>
              <a:buNone/>
            </a:pPr>
            <a:r>
              <a:rPr lang="nl-NL" sz="1400"/>
              <a:t>Moderne vrijzinnige kerk vervalt in het Westen</a:t>
            </a:r>
          </a:p>
          <a:p>
            <a:pPr>
              <a:buFontTx/>
              <a:buNone/>
            </a:pPr>
            <a:r>
              <a:rPr lang="nl-NL" sz="1400"/>
              <a:t>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txBox="1">
            <a:spLocks noGrp="1"/>
          </p:cNvSpPr>
          <p:nvPr/>
        </p:nvSpPr>
        <p:spPr bwMode="auto">
          <a:xfrm>
            <a:off x="6553200" y="5926138"/>
            <a:ext cx="1905000" cy="457200"/>
          </a:xfrm>
          <a:prstGeom prst="rect">
            <a:avLst/>
          </a:prstGeom>
          <a:noFill/>
          <a:ln>
            <a:miter lim="800000"/>
            <a:headEnd/>
            <a:tailEnd/>
          </a:ln>
        </p:spPr>
        <p:txBody>
          <a:bodyPr/>
          <a:lstStyle/>
          <a:p>
            <a:pPr algn="r">
              <a:buFontTx/>
              <a:buNone/>
              <a:defRPr/>
            </a:pPr>
            <a:endParaRPr lang="en-GB" dirty="0">
              <a:latin typeface="+mn-lt"/>
            </a:endParaRPr>
          </a:p>
        </p:txBody>
      </p:sp>
      <p:sp>
        <p:nvSpPr>
          <p:cNvPr id="35843" name="Rectangle 8"/>
          <p:cNvSpPr>
            <a:spLocks noGrp="1" noChangeArrowheads="1"/>
          </p:cNvSpPr>
          <p:nvPr>
            <p:ph type="title" idx="4294967295"/>
          </p:nvPr>
        </p:nvSpPr>
        <p:spPr>
          <a:xfrm>
            <a:off x="0" y="304800"/>
            <a:ext cx="9144000" cy="1101725"/>
          </a:xfrm>
        </p:spPr>
        <p:txBody>
          <a:bodyPr/>
          <a:lstStyle/>
          <a:p>
            <a:pPr eaLnBrk="1" hangingPunct="1"/>
            <a:r>
              <a:rPr lang="en-US" sz="2300" smtClean="0"/>
              <a:t>DE POSTMODERNE KERK HEEFT EEN GROEN DOMINANT DISCOURSE</a:t>
            </a:r>
            <a:br>
              <a:rPr lang="en-US" sz="2300" smtClean="0"/>
            </a:br>
            <a:endParaRPr lang="en-GB" sz="2300" smtClean="0"/>
          </a:p>
        </p:txBody>
      </p:sp>
      <p:sp>
        <p:nvSpPr>
          <p:cNvPr id="102451" name="Rechthoek 7"/>
          <p:cNvSpPr>
            <a:spLocks noChangeArrowheads="1"/>
          </p:cNvSpPr>
          <p:nvPr/>
        </p:nvSpPr>
        <p:spPr bwMode="auto">
          <a:xfrm>
            <a:off x="323528" y="1353647"/>
            <a:ext cx="863600" cy="3744416"/>
          </a:xfrm>
          <a:prstGeom prst="rect">
            <a:avLst/>
          </a:prstGeom>
          <a:gradFill flip="none" rotWithShape="0">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tileRect/>
          </a:gradFill>
          <a:ln w="9525" algn="ctr">
            <a:solidFill>
              <a:schemeClr val="tx1"/>
            </a:solidFill>
            <a:round/>
            <a:headEnd/>
            <a:tailEnd/>
          </a:ln>
          <a:scene3d>
            <a:camera prst="orthographicFront">
              <a:rot lat="0" lon="0" rev="10800000"/>
            </a:camera>
            <a:lightRig rig="threePt" dir="t"/>
          </a:scene3d>
        </p:spPr>
        <p:txBody>
          <a:bodyPr wrap="none" anchor="ctr"/>
          <a:lstStyle/>
          <a:p>
            <a:pPr marL="457200" indent="-457200">
              <a:defRPr/>
            </a:pPr>
            <a:endParaRPr lang="nl-NL"/>
          </a:p>
        </p:txBody>
      </p:sp>
      <p:sp>
        <p:nvSpPr>
          <p:cNvPr id="35845" name="Rechthoek 9"/>
          <p:cNvSpPr>
            <a:spLocks noChangeArrowheads="1"/>
          </p:cNvSpPr>
          <p:nvPr/>
        </p:nvSpPr>
        <p:spPr bwMode="auto">
          <a:xfrm>
            <a:off x="7451725" y="1379538"/>
            <a:ext cx="649288" cy="2447925"/>
          </a:xfrm>
          <a:prstGeom prst="rect">
            <a:avLst/>
          </a:prstGeom>
          <a:solidFill>
            <a:srgbClr val="00B050"/>
          </a:solidFill>
          <a:ln w="12700" algn="ctr">
            <a:solidFill>
              <a:schemeClr val="tx1"/>
            </a:solidFill>
            <a:round/>
            <a:headEnd/>
            <a:tailEnd/>
          </a:ln>
        </p:spPr>
        <p:txBody>
          <a:bodyPr lIns="92075" tIns="92075" rIns="92075" bIns="92075"/>
          <a:lstStyle/>
          <a:p>
            <a:endParaRPr lang="nl-NL"/>
          </a:p>
        </p:txBody>
      </p:sp>
      <p:sp>
        <p:nvSpPr>
          <p:cNvPr id="35846" name="Tekstvak 10"/>
          <p:cNvSpPr txBox="1">
            <a:spLocks noChangeArrowheads="1"/>
          </p:cNvSpPr>
          <p:nvPr/>
        </p:nvSpPr>
        <p:spPr bwMode="auto">
          <a:xfrm>
            <a:off x="7164388" y="4114800"/>
            <a:ext cx="1158875" cy="4810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a:t>Westerse</a:t>
            </a:r>
          </a:p>
          <a:p>
            <a:pPr>
              <a:buFontTx/>
              <a:buNone/>
            </a:pPr>
            <a:r>
              <a:rPr lang="nl-NL"/>
              <a:t>Maatschappij</a:t>
            </a:r>
          </a:p>
        </p:txBody>
      </p:sp>
      <p:sp>
        <p:nvSpPr>
          <p:cNvPr id="35847" name="Tekstvak 11"/>
          <p:cNvSpPr txBox="1">
            <a:spLocks noChangeAspect="1"/>
          </p:cNvSpPr>
          <p:nvPr/>
        </p:nvSpPr>
        <p:spPr bwMode="auto">
          <a:xfrm>
            <a:off x="2484438" y="1379538"/>
            <a:ext cx="4319587" cy="1836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sz="1400" u="sng"/>
              <a:t>Postmoderne kerk:</a:t>
            </a:r>
          </a:p>
          <a:p>
            <a:pPr>
              <a:buFontTx/>
              <a:buNone/>
            </a:pPr>
            <a:r>
              <a:rPr lang="nl-NL" sz="1400"/>
              <a:t>- Dominant discourse: groen</a:t>
            </a:r>
          </a:p>
          <a:p>
            <a:pPr>
              <a:buFontTx/>
              <a:buNone/>
            </a:pPr>
            <a:r>
              <a:rPr lang="nl-NL" sz="1400"/>
              <a:t>- pluralistisch/relativistisch </a:t>
            </a:r>
          </a:p>
          <a:p>
            <a:pPr>
              <a:buFontTx/>
              <a:buChar char="-"/>
            </a:pPr>
            <a:r>
              <a:rPr lang="nl-NL" sz="1400"/>
              <a:t> Multiple religious identity (MRI)</a:t>
            </a:r>
          </a:p>
          <a:p>
            <a:pPr>
              <a:buFontTx/>
              <a:buChar char="-"/>
            </a:pPr>
            <a:r>
              <a:rPr lang="nl-NL" sz="1400"/>
              <a:t> Huidig voorbeeld: Unitarian Universalists in de </a:t>
            </a:r>
          </a:p>
          <a:p>
            <a:pPr>
              <a:buFontTx/>
              <a:buNone/>
            </a:pPr>
            <a:r>
              <a:rPr lang="nl-NL" sz="1400"/>
              <a:t>   Verenigde Staten (bloei sinds 1970?)</a:t>
            </a:r>
          </a:p>
          <a:p>
            <a:pPr>
              <a:buFontTx/>
              <a:buNone/>
            </a:pPr>
            <a:r>
              <a:rPr lang="nl-NL" sz="1400"/>
              <a:t>- Cultureel en individueel denken</a:t>
            </a:r>
          </a:p>
          <a:p>
            <a:pPr>
              <a:buFontTx/>
              <a:buChar char="-"/>
            </a:pPr>
            <a:r>
              <a:rPr lang="nl-NL" sz="1400"/>
              <a:t> Postmoderne vrijzinnigen  verwerpen de waarheids-</a:t>
            </a:r>
          </a:p>
          <a:p>
            <a:pPr>
              <a:buFontTx/>
              <a:buNone/>
            </a:pPr>
            <a:r>
              <a:rPr lang="nl-NL" sz="1400"/>
              <a:t>  claims uit de moderne periode:</a:t>
            </a:r>
          </a:p>
          <a:p>
            <a:pPr>
              <a:buFontTx/>
              <a:buNone/>
            </a:pPr>
            <a:r>
              <a:rPr lang="nl-NL" sz="1400"/>
              <a:t>      - Rationaliteit is niet alleszeggend en uniek</a:t>
            </a:r>
          </a:p>
          <a:p>
            <a:pPr>
              <a:buFontTx/>
              <a:buNone/>
            </a:pPr>
            <a:r>
              <a:rPr lang="nl-NL" sz="1400"/>
              <a:t>      - Er zijn meer manieren van rationeel zijn</a:t>
            </a:r>
          </a:p>
          <a:p>
            <a:pPr>
              <a:buFontTx/>
              <a:buNone/>
            </a:pPr>
            <a:r>
              <a:rPr lang="nl-NL" sz="1400"/>
              <a:t>        en naast rationaliteit is er gevoel, intuitie en </a:t>
            </a:r>
          </a:p>
          <a:p>
            <a:pPr>
              <a:buFontTx/>
              <a:buNone/>
            </a:pPr>
            <a:r>
              <a:rPr lang="nl-NL" sz="1400"/>
              <a:t>        cultuur</a:t>
            </a:r>
          </a:p>
          <a:p>
            <a:pPr>
              <a:buFontTx/>
              <a:buNone/>
            </a:pPr>
            <a:r>
              <a:rPr lang="nl-NL" sz="1400"/>
              <a:t>      - Er is niet één groot verhaal, maar een </a:t>
            </a:r>
          </a:p>
          <a:p>
            <a:pPr>
              <a:buFontTx/>
              <a:buNone/>
            </a:pPr>
            <a:r>
              <a:rPr lang="nl-NL" sz="1400"/>
              <a:t>         verscheidenheid van verhalen</a:t>
            </a:r>
          </a:p>
          <a:p>
            <a:pPr>
              <a:buFontTx/>
              <a:buNone/>
            </a:pPr>
            <a:endParaRPr lang="nl-NL" sz="1400"/>
          </a:p>
        </p:txBody>
      </p:sp>
      <p:sp>
        <p:nvSpPr>
          <p:cNvPr id="35848" name="Tekstvak 12"/>
          <p:cNvSpPr txBox="1">
            <a:spLocks noChangeArrowheads="1"/>
          </p:cNvSpPr>
          <p:nvPr/>
        </p:nvSpPr>
        <p:spPr bwMode="auto">
          <a:xfrm>
            <a:off x="971550" y="5343525"/>
            <a:ext cx="6696075" cy="151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sz="1400" u="sng"/>
              <a:t>EVALUATIE</a:t>
            </a:r>
          </a:p>
          <a:p>
            <a:pPr>
              <a:buFontTx/>
              <a:buNone/>
            </a:pPr>
            <a:r>
              <a:rPr lang="nl-NL" sz="1400"/>
              <a:t>Postmoderne kerk heeft een lopende band tot het groene niveau en kan  mensen in de groene maatschappij helpen “volwassen te worden”.</a:t>
            </a:r>
          </a:p>
          <a:p>
            <a:pPr>
              <a:buFontTx/>
              <a:buNone/>
            </a:pPr>
            <a:r>
              <a:rPr lang="nl-NL" sz="1400"/>
              <a:t>Daarmee is ze nog niet profetisch </a:t>
            </a:r>
          </a:p>
          <a:p>
            <a:pPr>
              <a:buFontTx/>
              <a:buNone/>
            </a:pPr>
            <a:r>
              <a:rPr lang="nl-NL" sz="1400"/>
              <a:t>Vrijzinnigheid in Nederland heeft deze slag grotendeels gemist</a:t>
            </a:r>
          </a:p>
          <a:p>
            <a:pPr>
              <a:buFontTx/>
              <a:buNone/>
            </a:pPr>
            <a:r>
              <a:rPr lang="nl-NL" sz="1400"/>
              <a:t> </a:t>
            </a:r>
          </a:p>
        </p:txBody>
      </p:sp>
      <p:sp>
        <p:nvSpPr>
          <p:cNvPr id="35849" name="Rechthoek 13"/>
          <p:cNvSpPr>
            <a:spLocks noChangeArrowheads="1"/>
          </p:cNvSpPr>
          <p:nvPr/>
        </p:nvSpPr>
        <p:spPr bwMode="auto">
          <a:xfrm>
            <a:off x="1619250" y="1358900"/>
            <a:ext cx="649288" cy="2447925"/>
          </a:xfrm>
          <a:prstGeom prst="rect">
            <a:avLst/>
          </a:prstGeom>
          <a:solidFill>
            <a:srgbClr val="00B050"/>
          </a:solidFill>
          <a:ln w="12700" algn="ctr">
            <a:solidFill>
              <a:schemeClr val="tx1"/>
            </a:solidFill>
            <a:round/>
            <a:headEnd/>
            <a:tailEnd/>
          </a:ln>
        </p:spPr>
        <p:txBody>
          <a:bodyPr lIns="92075" tIns="92075" rIns="92075" bIns="92075"/>
          <a:lstStyle/>
          <a:p>
            <a:endParaRPr lang="nl-NL"/>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txBox="1">
            <a:spLocks noGrp="1"/>
          </p:cNvSpPr>
          <p:nvPr/>
        </p:nvSpPr>
        <p:spPr bwMode="auto">
          <a:xfrm>
            <a:off x="6553200" y="6248400"/>
            <a:ext cx="1905000" cy="457200"/>
          </a:xfrm>
          <a:prstGeom prst="rect">
            <a:avLst/>
          </a:prstGeom>
          <a:noFill/>
          <a:ln>
            <a:miter lim="800000"/>
            <a:headEnd/>
            <a:tailEnd/>
          </a:ln>
        </p:spPr>
        <p:txBody>
          <a:bodyPr/>
          <a:lstStyle/>
          <a:p>
            <a:pPr algn="r">
              <a:buFontTx/>
              <a:buNone/>
              <a:defRPr/>
            </a:pPr>
            <a:endParaRPr lang="en-GB" dirty="0">
              <a:latin typeface="+mn-lt"/>
            </a:endParaRPr>
          </a:p>
        </p:txBody>
      </p:sp>
      <p:sp>
        <p:nvSpPr>
          <p:cNvPr id="36867" name="Rectangle 8"/>
          <p:cNvSpPr>
            <a:spLocks noGrp="1" noChangeArrowheads="1"/>
          </p:cNvSpPr>
          <p:nvPr>
            <p:ph type="title" idx="4294967295"/>
          </p:nvPr>
        </p:nvSpPr>
        <p:spPr>
          <a:xfrm>
            <a:off x="0" y="304800"/>
            <a:ext cx="9144000" cy="1101725"/>
          </a:xfrm>
        </p:spPr>
        <p:txBody>
          <a:bodyPr/>
          <a:lstStyle/>
          <a:p>
            <a:pPr eaLnBrk="1" hangingPunct="1"/>
            <a:r>
              <a:rPr lang="en-US" sz="2300" smtClean="0"/>
              <a:t>DE POST-POSTMODERNE KERK HEEFT EEN BLAUW TOT VIOLET DOMINANT DISCOURSE</a:t>
            </a:r>
            <a:br>
              <a:rPr lang="en-US" sz="2300" smtClean="0"/>
            </a:br>
            <a:endParaRPr lang="en-GB" sz="2300" smtClean="0"/>
          </a:p>
        </p:txBody>
      </p:sp>
      <p:sp>
        <p:nvSpPr>
          <p:cNvPr id="102451" name="Rechthoek 7"/>
          <p:cNvSpPr>
            <a:spLocks noChangeArrowheads="1"/>
          </p:cNvSpPr>
          <p:nvPr/>
        </p:nvSpPr>
        <p:spPr bwMode="auto">
          <a:xfrm>
            <a:off x="323528" y="1675622"/>
            <a:ext cx="863600" cy="3744416"/>
          </a:xfrm>
          <a:prstGeom prst="rect">
            <a:avLst/>
          </a:prstGeom>
          <a:gradFill flip="none" rotWithShape="0">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tileRect/>
          </a:gradFill>
          <a:ln w="9525" algn="ctr">
            <a:solidFill>
              <a:schemeClr val="tx1"/>
            </a:solidFill>
            <a:round/>
            <a:headEnd/>
            <a:tailEnd/>
          </a:ln>
          <a:scene3d>
            <a:camera prst="orthographicFront">
              <a:rot lat="0" lon="0" rev="10800000"/>
            </a:camera>
            <a:lightRig rig="threePt" dir="t"/>
          </a:scene3d>
        </p:spPr>
        <p:txBody>
          <a:bodyPr wrap="none" anchor="ctr"/>
          <a:lstStyle/>
          <a:p>
            <a:pPr marL="457200" indent="-457200">
              <a:defRPr/>
            </a:pPr>
            <a:endParaRPr lang="nl-NL"/>
          </a:p>
        </p:txBody>
      </p:sp>
      <p:sp>
        <p:nvSpPr>
          <p:cNvPr id="36869" name="Rechthoek 9"/>
          <p:cNvSpPr>
            <a:spLocks noChangeArrowheads="1"/>
          </p:cNvSpPr>
          <p:nvPr/>
        </p:nvSpPr>
        <p:spPr bwMode="auto">
          <a:xfrm>
            <a:off x="7667625" y="1700213"/>
            <a:ext cx="649288" cy="2449512"/>
          </a:xfrm>
          <a:prstGeom prst="rect">
            <a:avLst/>
          </a:prstGeom>
          <a:solidFill>
            <a:srgbClr val="00B050"/>
          </a:solidFill>
          <a:ln w="12700" algn="ctr">
            <a:solidFill>
              <a:schemeClr val="tx1"/>
            </a:solidFill>
            <a:round/>
            <a:headEnd/>
            <a:tailEnd/>
          </a:ln>
        </p:spPr>
        <p:txBody>
          <a:bodyPr lIns="92075" tIns="92075" rIns="92075" bIns="92075"/>
          <a:lstStyle/>
          <a:p>
            <a:endParaRPr lang="nl-NL"/>
          </a:p>
        </p:txBody>
      </p:sp>
      <p:sp>
        <p:nvSpPr>
          <p:cNvPr id="36870" name="Tekstvak 10"/>
          <p:cNvSpPr txBox="1">
            <a:spLocks noChangeArrowheads="1"/>
          </p:cNvSpPr>
          <p:nvPr/>
        </p:nvSpPr>
        <p:spPr bwMode="auto">
          <a:xfrm>
            <a:off x="7451725" y="4437063"/>
            <a:ext cx="1160463" cy="4794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a:t>Westerse</a:t>
            </a:r>
          </a:p>
          <a:p>
            <a:pPr>
              <a:buFontTx/>
              <a:buNone/>
            </a:pPr>
            <a:r>
              <a:rPr lang="nl-NL"/>
              <a:t>Maatschappij</a:t>
            </a:r>
          </a:p>
        </p:txBody>
      </p:sp>
      <p:sp>
        <p:nvSpPr>
          <p:cNvPr id="36871" name="Tekstvak 11"/>
          <p:cNvSpPr txBox="1">
            <a:spLocks noChangeAspect="1"/>
          </p:cNvSpPr>
          <p:nvPr/>
        </p:nvSpPr>
        <p:spPr bwMode="auto">
          <a:xfrm>
            <a:off x="2484438" y="1700213"/>
            <a:ext cx="4319587" cy="1838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sz="1400" u="sng"/>
              <a:t>Post-postmoderne kerk:</a:t>
            </a:r>
          </a:p>
          <a:p>
            <a:pPr>
              <a:buFontTx/>
              <a:buNone/>
            </a:pPr>
            <a:r>
              <a:rPr lang="nl-NL" sz="1400"/>
              <a:t>- Dominant discourse: blauw-violet</a:t>
            </a:r>
          </a:p>
          <a:p>
            <a:pPr>
              <a:buFontTx/>
              <a:buChar char="-"/>
            </a:pPr>
            <a:r>
              <a:rPr lang="nl-NL" sz="1400"/>
              <a:t>integraal/universeel (inclusief volledige integratie </a:t>
            </a:r>
          </a:p>
          <a:p>
            <a:pPr>
              <a:buFontTx/>
              <a:buNone/>
            </a:pPr>
            <a:r>
              <a:rPr lang="nl-NL" sz="1400"/>
              <a:t>  van pluralisme uit vorige periode</a:t>
            </a:r>
          </a:p>
          <a:p>
            <a:pPr>
              <a:buFontTx/>
              <a:buChar char="-"/>
            </a:pPr>
            <a:r>
              <a:rPr lang="nl-NL" sz="1400"/>
              <a:t>Huidig voorbeeld: Sommige spirituele leiders binnen</a:t>
            </a:r>
          </a:p>
          <a:p>
            <a:pPr>
              <a:buFontTx/>
              <a:buNone/>
            </a:pPr>
            <a:r>
              <a:rPr lang="nl-NL" sz="1400"/>
              <a:t>  de vrijzinnigheid of daarbuiten </a:t>
            </a:r>
          </a:p>
          <a:p>
            <a:pPr>
              <a:buFontTx/>
              <a:buChar char="-"/>
            </a:pPr>
            <a:r>
              <a:rPr lang="nl-NL" sz="1400"/>
              <a:t> Post-postmoderne vrijzinnigen  verwerpen de waarheids-</a:t>
            </a:r>
          </a:p>
          <a:p>
            <a:pPr>
              <a:buFontTx/>
              <a:buNone/>
            </a:pPr>
            <a:r>
              <a:rPr lang="nl-NL" sz="1400"/>
              <a:t>  claims uit de postmoderne periode:</a:t>
            </a:r>
          </a:p>
          <a:p>
            <a:pPr>
              <a:buFontTx/>
              <a:buNone/>
            </a:pPr>
            <a:r>
              <a:rPr lang="nl-NL" sz="1400"/>
              <a:t>      - Pluralisme is noodzakelijk en geaccepteerd maar</a:t>
            </a:r>
          </a:p>
          <a:p>
            <a:pPr>
              <a:buFontTx/>
              <a:buNone/>
            </a:pPr>
            <a:r>
              <a:rPr lang="nl-NL" sz="1400"/>
              <a:t>        is niet het eindpunt</a:t>
            </a:r>
          </a:p>
          <a:p>
            <a:pPr>
              <a:buFontTx/>
              <a:buNone/>
            </a:pPr>
            <a:r>
              <a:rPr lang="nl-NL" sz="1400"/>
              <a:t>      - Het gaat niet alleen om het postmoderne </a:t>
            </a:r>
          </a:p>
          <a:p>
            <a:pPr>
              <a:buFontTx/>
              <a:buNone/>
            </a:pPr>
            <a:r>
              <a:rPr lang="nl-NL" sz="1400"/>
              <a:t>        individualisme en (cultuur) relativisme, </a:t>
            </a:r>
          </a:p>
          <a:p>
            <a:pPr>
              <a:buFontTx/>
              <a:buNone/>
            </a:pPr>
            <a:r>
              <a:rPr lang="nl-NL" sz="1400"/>
              <a:t>        maar ook om de groep (premodern) en de </a:t>
            </a:r>
          </a:p>
          <a:p>
            <a:pPr>
              <a:buFontTx/>
              <a:buNone/>
            </a:pPr>
            <a:r>
              <a:rPr lang="nl-NL" sz="1400"/>
              <a:t>        wereld (modern)</a:t>
            </a:r>
          </a:p>
          <a:p>
            <a:pPr>
              <a:buFontTx/>
              <a:buNone/>
            </a:pPr>
            <a:r>
              <a:rPr lang="nl-NL" sz="1400"/>
              <a:t>      - Nog meer?</a:t>
            </a:r>
          </a:p>
        </p:txBody>
      </p:sp>
      <p:sp>
        <p:nvSpPr>
          <p:cNvPr id="36872" name="Tekstvak 12"/>
          <p:cNvSpPr txBox="1">
            <a:spLocks noChangeArrowheads="1"/>
          </p:cNvSpPr>
          <p:nvPr/>
        </p:nvSpPr>
        <p:spPr bwMode="auto">
          <a:xfrm>
            <a:off x="323850" y="5445125"/>
            <a:ext cx="8064500" cy="1255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sz="1400" u="sng"/>
              <a:t>EVALUATIE</a:t>
            </a:r>
          </a:p>
          <a:p>
            <a:pPr>
              <a:buFontTx/>
              <a:buNone/>
            </a:pPr>
            <a:r>
              <a:rPr lang="nl-NL" sz="1400"/>
              <a:t>Post - postmoderne vrijzinnige kerk kan werkelijk profetisch zijn omdat zij de waarheidsclaims van de huidige maatschappij aan de kaak stelt</a:t>
            </a:r>
          </a:p>
          <a:p>
            <a:pPr>
              <a:buFontTx/>
              <a:buNone/>
            </a:pPr>
            <a:r>
              <a:rPr lang="nl-NL" sz="1400"/>
              <a:t>Ze kan helpen door het bieden van een complete lopende band voor bewustzijn</a:t>
            </a:r>
          </a:p>
          <a:p>
            <a:pPr>
              <a:buFontTx/>
              <a:buNone/>
            </a:pPr>
            <a:r>
              <a:rPr lang="nl-NL" sz="1400"/>
              <a:t>Enorme uitdaging om  dit in groepsverband te doen (wie neemt de leiding?). </a:t>
            </a:r>
          </a:p>
        </p:txBody>
      </p:sp>
      <p:sp>
        <p:nvSpPr>
          <p:cNvPr id="36873" name="Rechthoek 13"/>
          <p:cNvSpPr>
            <a:spLocks noChangeArrowheads="1"/>
          </p:cNvSpPr>
          <p:nvPr/>
        </p:nvSpPr>
        <p:spPr bwMode="auto">
          <a:xfrm>
            <a:off x="1619250" y="1679575"/>
            <a:ext cx="649288" cy="3405188"/>
          </a:xfrm>
          <a:prstGeom prst="rect">
            <a:avLst/>
          </a:prstGeom>
          <a:solidFill>
            <a:srgbClr val="A804AC"/>
          </a:solidFill>
          <a:ln w="12700" algn="ctr">
            <a:solidFill>
              <a:schemeClr val="tx1"/>
            </a:solidFill>
            <a:round/>
            <a:headEnd/>
            <a:tailEnd/>
          </a:ln>
        </p:spPr>
        <p:txBody>
          <a:bodyPr lIns="92075" tIns="92075" rIns="92075" bIns="92075"/>
          <a:lstStyle/>
          <a:p>
            <a:endParaRPr lang="nl-NL"/>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al 1"/>
          <p:cNvSpPr/>
          <p:nvPr/>
        </p:nvSpPr>
        <p:spPr>
          <a:xfrm>
            <a:off x="323850" y="1327150"/>
            <a:ext cx="1368425" cy="936625"/>
          </a:xfrm>
          <a:prstGeom prst="ellipse">
            <a:avLst/>
          </a:prstGeom>
          <a:solidFill>
            <a:srgbClr val="FE410E"/>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nl-NL" sz="1100" dirty="0"/>
              <a:t>Premodern bewustzijn</a:t>
            </a:r>
          </a:p>
        </p:txBody>
      </p:sp>
      <p:sp>
        <p:nvSpPr>
          <p:cNvPr id="3" name="Ovaal 2"/>
          <p:cNvSpPr/>
          <p:nvPr/>
        </p:nvSpPr>
        <p:spPr>
          <a:xfrm>
            <a:off x="2155825" y="1347788"/>
            <a:ext cx="1368425" cy="935037"/>
          </a:xfrm>
          <a:prstGeom prst="ellipse">
            <a:avLst/>
          </a:prstGeom>
          <a:solidFill>
            <a:srgbClr val="FEAE0E"/>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nl-NL" sz="1100" dirty="0"/>
              <a:t>Modern bewustzijn</a:t>
            </a:r>
          </a:p>
        </p:txBody>
      </p:sp>
      <p:sp>
        <p:nvSpPr>
          <p:cNvPr id="4" name="Ovaal 3"/>
          <p:cNvSpPr/>
          <p:nvPr/>
        </p:nvSpPr>
        <p:spPr>
          <a:xfrm>
            <a:off x="7667625" y="1382713"/>
            <a:ext cx="1368425" cy="935037"/>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nl-NL" sz="1100" dirty="0" err="1"/>
              <a:t>Bovenper-soonlijk</a:t>
            </a:r>
            <a:endParaRPr lang="nl-NL" sz="1100" dirty="0"/>
          </a:p>
          <a:p>
            <a:pPr algn="ctr">
              <a:buFontTx/>
              <a:buNone/>
              <a:defRPr/>
            </a:pPr>
            <a:r>
              <a:rPr lang="nl-NL" sz="1100" dirty="0"/>
              <a:t>bewustzijn</a:t>
            </a:r>
          </a:p>
        </p:txBody>
      </p:sp>
      <p:sp>
        <p:nvSpPr>
          <p:cNvPr id="5" name="Ovaal 4"/>
          <p:cNvSpPr/>
          <p:nvPr/>
        </p:nvSpPr>
        <p:spPr>
          <a:xfrm>
            <a:off x="5795963" y="1347788"/>
            <a:ext cx="1368425" cy="935037"/>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nl-NL" sz="1100" dirty="0"/>
              <a:t>Integraal bewustzijn</a:t>
            </a:r>
          </a:p>
        </p:txBody>
      </p:sp>
      <p:sp>
        <p:nvSpPr>
          <p:cNvPr id="6" name="Ovaal 5"/>
          <p:cNvSpPr/>
          <p:nvPr/>
        </p:nvSpPr>
        <p:spPr>
          <a:xfrm>
            <a:off x="3932238" y="1347788"/>
            <a:ext cx="1368425" cy="935037"/>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nl-NL" sz="1100" dirty="0" err="1"/>
              <a:t>Post-modern</a:t>
            </a:r>
            <a:r>
              <a:rPr lang="nl-NL" sz="1100" dirty="0"/>
              <a:t> bewustzijn</a:t>
            </a:r>
          </a:p>
        </p:txBody>
      </p:sp>
      <p:cxnSp>
        <p:nvCxnSpPr>
          <p:cNvPr id="8" name="Rechte verbindingslijn 7"/>
          <p:cNvCxnSpPr/>
          <p:nvPr/>
        </p:nvCxnSpPr>
        <p:spPr>
          <a:xfrm>
            <a:off x="323850" y="2287588"/>
            <a:ext cx="8496300" cy="34925"/>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9" name="Ovaal 8"/>
          <p:cNvSpPr/>
          <p:nvPr/>
        </p:nvSpPr>
        <p:spPr>
          <a:xfrm>
            <a:off x="73025" y="2268538"/>
            <a:ext cx="503238" cy="484187"/>
          </a:xfrm>
          <a:prstGeom prst="ellipse">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10" name="Ovaal 9"/>
          <p:cNvSpPr/>
          <p:nvPr/>
        </p:nvSpPr>
        <p:spPr>
          <a:xfrm>
            <a:off x="1651000" y="2282825"/>
            <a:ext cx="504825" cy="484188"/>
          </a:xfrm>
          <a:prstGeom prst="ellipse">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11" name="Ovaal 10"/>
          <p:cNvSpPr/>
          <p:nvPr/>
        </p:nvSpPr>
        <p:spPr>
          <a:xfrm>
            <a:off x="3429000" y="2317750"/>
            <a:ext cx="503238" cy="484188"/>
          </a:xfrm>
          <a:prstGeom prst="ellipse">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12" name="Ovaal 11"/>
          <p:cNvSpPr/>
          <p:nvPr/>
        </p:nvSpPr>
        <p:spPr>
          <a:xfrm>
            <a:off x="5300663" y="2317750"/>
            <a:ext cx="503237" cy="484188"/>
          </a:xfrm>
          <a:prstGeom prst="ellipse">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13" name="Ovaal 12"/>
          <p:cNvSpPr/>
          <p:nvPr/>
        </p:nvSpPr>
        <p:spPr>
          <a:xfrm>
            <a:off x="7164388" y="2317750"/>
            <a:ext cx="503237" cy="484188"/>
          </a:xfrm>
          <a:prstGeom prst="ellipse">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14" name="Gelijkbenige driehoek 13"/>
          <p:cNvSpPr/>
          <p:nvPr/>
        </p:nvSpPr>
        <p:spPr>
          <a:xfrm>
            <a:off x="1563688" y="2540000"/>
            <a:ext cx="687387" cy="71596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15" name="Gelijkbenige driehoek 14"/>
          <p:cNvSpPr/>
          <p:nvPr/>
        </p:nvSpPr>
        <p:spPr>
          <a:xfrm>
            <a:off x="3336925" y="2560638"/>
            <a:ext cx="687388" cy="715962"/>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16" name="Gelijkbenige driehoek 15"/>
          <p:cNvSpPr/>
          <p:nvPr/>
        </p:nvSpPr>
        <p:spPr>
          <a:xfrm>
            <a:off x="7072313" y="2525713"/>
            <a:ext cx="687387" cy="715962"/>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17" name="Gelijkbenige driehoek 16"/>
          <p:cNvSpPr/>
          <p:nvPr/>
        </p:nvSpPr>
        <p:spPr>
          <a:xfrm>
            <a:off x="5208588" y="2525713"/>
            <a:ext cx="687387" cy="715962"/>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18" name="Rechthoek 17"/>
          <p:cNvSpPr/>
          <p:nvPr/>
        </p:nvSpPr>
        <p:spPr>
          <a:xfrm>
            <a:off x="1564135" y="3256380"/>
            <a:ext cx="687129" cy="22322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buFontTx/>
              <a:buNone/>
              <a:defRPr/>
            </a:pPr>
            <a:r>
              <a:rPr lang="nl-NL" dirty="0">
                <a:solidFill>
                  <a:schemeClr val="tx1"/>
                </a:solidFill>
              </a:rPr>
              <a:t>Kritische reflectie</a:t>
            </a:r>
          </a:p>
        </p:txBody>
      </p:sp>
      <p:sp>
        <p:nvSpPr>
          <p:cNvPr id="19" name="Rechthoek 18"/>
          <p:cNvSpPr/>
          <p:nvPr/>
        </p:nvSpPr>
        <p:spPr>
          <a:xfrm>
            <a:off x="3336697" y="3276749"/>
            <a:ext cx="687129" cy="22322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buFontTx/>
              <a:buNone/>
              <a:defRPr/>
            </a:pPr>
            <a:r>
              <a:rPr lang="nl-NL" dirty="0">
                <a:solidFill>
                  <a:schemeClr val="tx1"/>
                </a:solidFill>
              </a:rPr>
              <a:t>Pluralisme</a:t>
            </a:r>
          </a:p>
        </p:txBody>
      </p:sp>
      <p:sp>
        <p:nvSpPr>
          <p:cNvPr id="20" name="Rechthoek 19"/>
          <p:cNvSpPr/>
          <p:nvPr/>
        </p:nvSpPr>
        <p:spPr>
          <a:xfrm>
            <a:off x="5208905" y="3256380"/>
            <a:ext cx="687129" cy="22322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buFontTx/>
              <a:buNone/>
              <a:defRPr/>
            </a:pPr>
            <a:r>
              <a:rPr lang="nl-NL" dirty="0">
                <a:solidFill>
                  <a:schemeClr val="tx1"/>
                </a:solidFill>
              </a:rPr>
              <a:t>Integratie</a:t>
            </a:r>
          </a:p>
        </p:txBody>
      </p:sp>
      <p:sp>
        <p:nvSpPr>
          <p:cNvPr id="21" name="Rechthoek 20"/>
          <p:cNvSpPr/>
          <p:nvPr/>
        </p:nvSpPr>
        <p:spPr>
          <a:xfrm>
            <a:off x="7079416" y="3251617"/>
            <a:ext cx="687129" cy="22322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buFontTx/>
              <a:buNone/>
              <a:defRPr/>
            </a:pPr>
            <a:r>
              <a:rPr lang="nl-NL" dirty="0">
                <a:solidFill>
                  <a:schemeClr val="tx1"/>
                </a:solidFill>
              </a:rPr>
              <a:t>Bovenpersoonlijk</a:t>
            </a:r>
          </a:p>
          <a:p>
            <a:pPr algn="ctr">
              <a:buFontTx/>
              <a:buNone/>
              <a:defRPr/>
            </a:pPr>
            <a:r>
              <a:rPr lang="nl-NL" dirty="0">
                <a:solidFill>
                  <a:schemeClr val="tx1"/>
                </a:solidFill>
              </a:rPr>
              <a:t> bewustzijn</a:t>
            </a:r>
          </a:p>
        </p:txBody>
      </p:sp>
      <p:sp>
        <p:nvSpPr>
          <p:cNvPr id="22" name="Ovaal 21"/>
          <p:cNvSpPr/>
          <p:nvPr/>
        </p:nvSpPr>
        <p:spPr>
          <a:xfrm>
            <a:off x="8639175" y="2327275"/>
            <a:ext cx="504825" cy="484188"/>
          </a:xfrm>
          <a:prstGeom prst="ellipse">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23" name="Tekstvak 22"/>
          <p:cNvSpPr txBox="1"/>
          <p:nvPr/>
        </p:nvSpPr>
        <p:spPr>
          <a:xfrm>
            <a:off x="539750" y="260350"/>
            <a:ext cx="8064500" cy="730250"/>
          </a:xfrm>
          <a:prstGeom prst="rect">
            <a:avLst/>
          </a:prstGeom>
          <a:noFill/>
        </p:spPr>
        <p:txBody>
          <a:bodyPr>
            <a:spAutoFit/>
          </a:bodyPr>
          <a:lstStyle/>
          <a:p>
            <a:pPr>
              <a:buFontTx/>
              <a:buNone/>
              <a:defRPr/>
            </a:pPr>
            <a:r>
              <a:rPr lang="nl-NL" sz="2300" dirty="0">
                <a:solidFill>
                  <a:schemeClr val="tx2"/>
                </a:solidFill>
                <a:latin typeface="+mj-lt"/>
                <a:ea typeface="+mj-ea"/>
                <a:cs typeface="+mj-cs"/>
              </a:rPr>
              <a:t>4 pijlers van eigentijdse vrijzinnigheid voor een complete lopende band voor bewustzijn</a:t>
            </a:r>
          </a:p>
        </p:txBody>
      </p:sp>
      <p:sp>
        <p:nvSpPr>
          <p:cNvPr id="27" name="Rechthoek 26"/>
          <p:cNvSpPr/>
          <p:nvPr/>
        </p:nvSpPr>
        <p:spPr>
          <a:xfrm>
            <a:off x="73025" y="1052513"/>
            <a:ext cx="8747125" cy="5689600"/>
          </a:xfrm>
          <a:prstGeom prst="rect">
            <a:avLst/>
          </a:prstGeom>
          <a:noFill/>
          <a:ln>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solidFill>
                <a:srgbClr val="7030A0"/>
              </a:solidFill>
            </a:endParaRPr>
          </a:p>
        </p:txBody>
      </p:sp>
      <p:sp>
        <p:nvSpPr>
          <p:cNvPr id="37912" name="Tekstvak 27"/>
          <p:cNvSpPr txBox="1">
            <a:spLocks noChangeArrowheads="1"/>
          </p:cNvSpPr>
          <p:nvPr/>
        </p:nvSpPr>
        <p:spPr bwMode="auto">
          <a:xfrm>
            <a:off x="874713" y="5630863"/>
            <a:ext cx="8134350" cy="10620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buFontTx/>
              <a:buNone/>
            </a:pPr>
            <a:r>
              <a:rPr lang="nl-NL" sz="1400" i="1">
                <a:solidFill>
                  <a:srgbClr val="FFC000"/>
                </a:solidFill>
              </a:rPr>
              <a:t>Klassieke vrijzinnigheid      </a:t>
            </a:r>
          </a:p>
          <a:p>
            <a:pPr>
              <a:buFontTx/>
              <a:buNone/>
            </a:pPr>
            <a:r>
              <a:rPr lang="nl-NL" sz="1400" i="1">
                <a:solidFill>
                  <a:srgbClr val="FFC000"/>
                </a:solidFill>
              </a:rPr>
              <a:t>                                 </a:t>
            </a:r>
            <a:r>
              <a:rPr lang="nl-NL" sz="1400" i="1">
                <a:solidFill>
                  <a:srgbClr val="00B050"/>
                </a:solidFill>
              </a:rPr>
              <a:t>postmoderne vrijzinnigheid              </a:t>
            </a:r>
          </a:p>
          <a:p>
            <a:pPr>
              <a:buFontTx/>
              <a:buNone/>
            </a:pPr>
            <a:r>
              <a:rPr lang="nl-NL" sz="1400" i="1">
                <a:solidFill>
                  <a:srgbClr val="0FFD3C"/>
                </a:solidFill>
              </a:rPr>
              <a:t>                                                                               </a:t>
            </a:r>
            <a:r>
              <a:rPr lang="nl-NL" sz="1400" i="1">
                <a:solidFill>
                  <a:srgbClr val="0070C0"/>
                </a:solidFill>
              </a:rPr>
              <a:t>integrale vrijzinnigheid            </a:t>
            </a:r>
          </a:p>
          <a:p>
            <a:pPr>
              <a:buFontTx/>
              <a:buNone/>
            </a:pPr>
            <a:r>
              <a:rPr lang="nl-NL" sz="1400" i="1">
                <a:solidFill>
                  <a:srgbClr val="DB0FFD"/>
                </a:solidFill>
              </a:rPr>
              <a:t>                                                                                                    </a:t>
            </a:r>
            <a:r>
              <a:rPr lang="nl-NL" sz="1400" i="1">
                <a:solidFill>
                  <a:srgbClr val="7030A0"/>
                </a:solidFill>
              </a:rPr>
              <a:t>bovenpersoonlijke vrijzinnigheid</a:t>
            </a:r>
          </a:p>
        </p:txBody>
      </p:sp>
      <p:sp>
        <p:nvSpPr>
          <p:cNvPr id="26" name="Rechthoek 25"/>
          <p:cNvSpPr/>
          <p:nvPr/>
        </p:nvSpPr>
        <p:spPr>
          <a:xfrm>
            <a:off x="73025" y="1060450"/>
            <a:ext cx="6875463" cy="5405438"/>
          </a:xfrm>
          <a:prstGeom prst="rect">
            <a:avLst/>
          </a:prstGeom>
          <a:noFill/>
          <a:ln>
            <a:solidFill>
              <a:srgbClr val="0070C0"/>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25" name="Rechthoek 24"/>
          <p:cNvSpPr/>
          <p:nvPr/>
        </p:nvSpPr>
        <p:spPr>
          <a:xfrm>
            <a:off x="73025" y="1060450"/>
            <a:ext cx="4994275" cy="5148263"/>
          </a:xfrm>
          <a:prstGeom prst="rect">
            <a:avLst/>
          </a:prstGeom>
          <a:noFill/>
          <a:ln>
            <a:solidFill>
              <a:srgbClr val="00B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24" name="Rechthoek 23"/>
          <p:cNvSpPr/>
          <p:nvPr/>
        </p:nvSpPr>
        <p:spPr>
          <a:xfrm>
            <a:off x="73025" y="1052513"/>
            <a:ext cx="3130550" cy="4824412"/>
          </a:xfrm>
          <a:prstGeom prst="rect">
            <a:avLst/>
          </a:prstGeom>
          <a:noFill/>
          <a:ln>
            <a:solidFill>
              <a:srgbClr val="FEAE0E"/>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cxnSp>
        <p:nvCxnSpPr>
          <p:cNvPr id="29" name="Rechte verbindingslijn 28"/>
          <p:cNvCxnSpPr/>
          <p:nvPr/>
        </p:nvCxnSpPr>
        <p:spPr>
          <a:xfrm>
            <a:off x="323850" y="2770188"/>
            <a:ext cx="8496300" cy="34925"/>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0" name="Ovaal 29"/>
          <p:cNvSpPr/>
          <p:nvPr/>
        </p:nvSpPr>
        <p:spPr>
          <a:xfrm>
            <a:off x="263525" y="2451100"/>
            <a:ext cx="98425" cy="119063"/>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31" name="Ovaal 30"/>
          <p:cNvSpPr/>
          <p:nvPr/>
        </p:nvSpPr>
        <p:spPr>
          <a:xfrm>
            <a:off x="1854200" y="2446338"/>
            <a:ext cx="98425" cy="11906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32" name="Ovaal 31"/>
          <p:cNvSpPr/>
          <p:nvPr/>
        </p:nvSpPr>
        <p:spPr>
          <a:xfrm>
            <a:off x="3630613" y="2465388"/>
            <a:ext cx="98425" cy="11906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33" name="Ovaal 32"/>
          <p:cNvSpPr/>
          <p:nvPr/>
        </p:nvSpPr>
        <p:spPr>
          <a:xfrm>
            <a:off x="5503863" y="2500313"/>
            <a:ext cx="98425" cy="11906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34" name="Ovaal 33"/>
          <p:cNvSpPr/>
          <p:nvPr/>
        </p:nvSpPr>
        <p:spPr>
          <a:xfrm>
            <a:off x="7367588" y="2500313"/>
            <a:ext cx="98425" cy="11906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sp>
        <p:nvSpPr>
          <p:cNvPr id="35" name="Ovaal 34"/>
          <p:cNvSpPr/>
          <p:nvPr/>
        </p:nvSpPr>
        <p:spPr>
          <a:xfrm>
            <a:off x="8842375" y="2500313"/>
            <a:ext cx="98425" cy="11906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a:p>
        </p:txBody>
      </p:sp>
      <p:cxnSp>
        <p:nvCxnSpPr>
          <p:cNvPr id="37923" name="Rechte verbindingslijn 35"/>
          <p:cNvCxnSpPr>
            <a:cxnSpLocks noChangeShapeType="1"/>
            <a:stCxn id="9" idx="0"/>
            <a:endCxn id="22" idx="0"/>
          </p:cNvCxnSpPr>
          <p:nvPr/>
        </p:nvCxnSpPr>
        <p:spPr bwMode="auto">
          <a:xfrm>
            <a:off x="325438" y="2268538"/>
            <a:ext cx="8566150" cy="58737"/>
          </a:xfrm>
          <a:prstGeom prst="line">
            <a:avLst/>
          </a:prstGeom>
          <a:noFill/>
          <a:ln w="12700" algn="ctr">
            <a:solidFill>
              <a:schemeClr val="tx1"/>
            </a:solidFill>
            <a:round/>
            <a:headEnd/>
            <a:tailEnd/>
          </a:ln>
        </p:spPr>
      </p:cxnSp>
      <p:cxnSp>
        <p:nvCxnSpPr>
          <p:cNvPr id="37924" name="Rechte verbindingslijn 36"/>
          <p:cNvCxnSpPr>
            <a:cxnSpLocks noChangeShapeType="1"/>
          </p:cNvCxnSpPr>
          <p:nvPr/>
        </p:nvCxnSpPr>
        <p:spPr bwMode="auto">
          <a:xfrm>
            <a:off x="323850" y="2762250"/>
            <a:ext cx="8567738" cy="58738"/>
          </a:xfrm>
          <a:prstGeom prst="line">
            <a:avLst/>
          </a:prstGeom>
          <a:noFill/>
          <a:ln w="12700" algn="ctr">
            <a:solidFill>
              <a:schemeClr val="tx1"/>
            </a:solidFill>
            <a:round/>
            <a:headEnd/>
            <a:tailEnd/>
          </a:ln>
        </p:spPr>
      </p:cxn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79375" y="482600"/>
            <a:ext cx="8985250" cy="414338"/>
          </a:xfrm>
        </p:spPr>
        <p:txBody>
          <a:bodyPr/>
          <a:lstStyle/>
          <a:p>
            <a:r>
              <a:rPr lang="en-US" dirty="0" smtClean="0"/>
              <a:t>PIJLER 1: KRITISCHE REFLECTIE</a:t>
            </a:r>
          </a:p>
        </p:txBody>
      </p:sp>
      <p:sp>
        <p:nvSpPr>
          <p:cNvPr id="36867" name="Rectangle 3"/>
          <p:cNvSpPr>
            <a:spLocks noGrp="1" noChangeArrowheads="1"/>
          </p:cNvSpPr>
          <p:nvPr>
            <p:ph type="body" idx="1"/>
          </p:nvPr>
        </p:nvSpPr>
        <p:spPr>
          <a:xfrm>
            <a:off x="228600" y="1219200"/>
            <a:ext cx="8763000" cy="4648200"/>
          </a:xfrm>
        </p:spPr>
        <p:txBody>
          <a:bodyPr/>
          <a:lstStyle/>
          <a:p>
            <a:pPr marL="304800" indent="-304800">
              <a:lnSpc>
                <a:spcPct val="85000"/>
              </a:lnSpc>
              <a:defRPr/>
            </a:pPr>
            <a:endParaRPr lang="nl-NL" dirty="0" smtClean="0"/>
          </a:p>
          <a:p>
            <a:pPr marL="304800" indent="-304800">
              <a:lnSpc>
                <a:spcPct val="85000"/>
              </a:lnSpc>
              <a:defRPr/>
            </a:pPr>
            <a:r>
              <a:rPr lang="nl-NL" dirty="0" smtClean="0"/>
              <a:t>Al sinds de 19</a:t>
            </a:r>
            <a:r>
              <a:rPr lang="nl-NL" baseline="30000" dirty="0" smtClean="0"/>
              <a:t>de</a:t>
            </a:r>
            <a:r>
              <a:rPr lang="nl-NL" dirty="0" smtClean="0"/>
              <a:t> eeuw essentieel element van vrijzinnigheid</a:t>
            </a:r>
          </a:p>
          <a:p>
            <a:pPr marL="304800" indent="-304800">
              <a:lnSpc>
                <a:spcPct val="85000"/>
              </a:lnSpc>
              <a:defRPr/>
            </a:pPr>
            <a:r>
              <a:rPr lang="nl-NL" dirty="0" smtClean="0"/>
              <a:t>Omarmen van:</a:t>
            </a:r>
          </a:p>
          <a:p>
            <a:pPr marL="304800" indent="-304800">
              <a:lnSpc>
                <a:spcPct val="85000"/>
              </a:lnSpc>
              <a:buFont typeface="Arial" panose="020B0604020202020204" pitchFamily="34" charset="0"/>
              <a:buChar char="•"/>
              <a:defRPr/>
            </a:pPr>
            <a:r>
              <a:rPr lang="nl-NL" dirty="0" smtClean="0"/>
              <a:t>Wetenschap</a:t>
            </a:r>
          </a:p>
          <a:p>
            <a:pPr marL="304800" indent="-304800">
              <a:lnSpc>
                <a:spcPct val="85000"/>
              </a:lnSpc>
              <a:buFont typeface="Arial" panose="020B0604020202020204" pitchFamily="34" charset="0"/>
              <a:buChar char="•"/>
              <a:defRPr/>
            </a:pPr>
            <a:r>
              <a:rPr lang="nl-NL" dirty="0" smtClean="0"/>
              <a:t>Kritisch bijbel lezen</a:t>
            </a:r>
          </a:p>
          <a:p>
            <a:pPr marL="304800" indent="-304800">
              <a:lnSpc>
                <a:spcPct val="85000"/>
              </a:lnSpc>
              <a:buFont typeface="Arial" panose="020B0604020202020204" pitchFamily="34" charset="0"/>
              <a:buChar char="•"/>
              <a:defRPr/>
            </a:pPr>
            <a:r>
              <a:rPr lang="nl-NL" dirty="0" smtClean="0"/>
              <a:t>Vooruitgangsdenken</a:t>
            </a:r>
          </a:p>
          <a:p>
            <a:pPr marL="0" indent="0">
              <a:lnSpc>
                <a:spcPct val="85000"/>
              </a:lnSpc>
              <a:defRPr/>
            </a:pPr>
            <a:r>
              <a:rPr lang="nl-NL" dirty="0" smtClean="0"/>
              <a:t>Onderscheid met </a:t>
            </a:r>
          </a:p>
          <a:p>
            <a:pPr marL="285750" indent="-285750">
              <a:lnSpc>
                <a:spcPct val="85000"/>
              </a:lnSpc>
              <a:buFont typeface="Arial" panose="020B0604020202020204" pitchFamily="34" charset="0"/>
              <a:buChar char="•"/>
              <a:defRPr/>
            </a:pPr>
            <a:r>
              <a:rPr lang="nl-NL" dirty="0" smtClean="0"/>
              <a:t>Katholieke en conservatief-Calvinistische kerken (premodern)</a:t>
            </a:r>
          </a:p>
          <a:p>
            <a:pPr marL="285750" indent="-285750">
              <a:lnSpc>
                <a:spcPct val="85000"/>
              </a:lnSpc>
              <a:buFont typeface="Arial" panose="020B0604020202020204" pitchFamily="34" charset="0"/>
              <a:buChar char="•"/>
              <a:defRPr/>
            </a:pPr>
            <a:r>
              <a:rPr lang="nl-NL" dirty="0" smtClean="0"/>
              <a:t>New </a:t>
            </a:r>
            <a:r>
              <a:rPr lang="nl-NL" dirty="0" err="1" smtClean="0"/>
              <a:t>age</a:t>
            </a:r>
            <a:r>
              <a:rPr lang="nl-NL" dirty="0" smtClean="0"/>
              <a:t> denken (ervaring is essentieel, maar kritisch denken wordt niet altijd serieus genomen</a:t>
            </a:r>
          </a:p>
          <a:p>
            <a:pPr marL="0" indent="0">
              <a:lnSpc>
                <a:spcPct val="85000"/>
              </a:lnSpc>
              <a:defRPr/>
            </a:pPr>
            <a:r>
              <a:rPr lang="nl-NL" dirty="0" smtClean="0"/>
              <a:t> </a:t>
            </a:r>
          </a:p>
          <a:p>
            <a:pPr marL="0" indent="0">
              <a:lnSpc>
                <a:spcPct val="85000"/>
              </a:lnSpc>
              <a:defRPr/>
            </a:pPr>
            <a:endParaRPr lang="nl-NL" dirty="0" smtClean="0"/>
          </a:p>
          <a:p>
            <a:pPr marL="304800" indent="-304800">
              <a:lnSpc>
                <a:spcPct val="85000"/>
              </a:lnSpc>
              <a:defRPr/>
            </a:pPr>
            <a:r>
              <a:rPr lang="nl-NL" dirty="0" smtClean="0"/>
              <a:t> </a:t>
            </a:r>
          </a:p>
          <a:p>
            <a:pPr marL="304800" indent="-304800">
              <a:lnSpc>
                <a:spcPct val="85000"/>
              </a:lnSpc>
              <a:defRPr/>
            </a:pPr>
            <a:endParaRPr lang="nl-NL" dirty="0" smtClean="0"/>
          </a:p>
          <a:p>
            <a:pPr marL="304800" indent="-304800">
              <a:lnSpc>
                <a:spcPct val="85000"/>
              </a:lnSpc>
              <a:defRPr/>
            </a:pPr>
            <a:r>
              <a:rPr lang="nl-NL" dirty="0" smtClean="0"/>
              <a:t> </a:t>
            </a:r>
          </a:p>
          <a:p>
            <a:pPr marL="304800" indent="-304800">
              <a:lnSpc>
                <a:spcPct val="85000"/>
              </a:lnSpc>
              <a:defRPr/>
            </a:pPr>
            <a:endParaRPr lang="nl-NL"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79375" y="482600"/>
            <a:ext cx="8985250" cy="414338"/>
          </a:xfrm>
        </p:spPr>
        <p:txBody>
          <a:bodyPr/>
          <a:lstStyle/>
          <a:p>
            <a:r>
              <a:rPr lang="en-US" dirty="0" smtClean="0"/>
              <a:t>PIJLER 2: PLURALISME</a:t>
            </a:r>
          </a:p>
        </p:txBody>
      </p:sp>
      <p:sp>
        <p:nvSpPr>
          <p:cNvPr id="36867" name="Rectangle 3"/>
          <p:cNvSpPr>
            <a:spLocks noGrp="1" noChangeArrowheads="1"/>
          </p:cNvSpPr>
          <p:nvPr>
            <p:ph type="body" idx="1"/>
          </p:nvPr>
        </p:nvSpPr>
        <p:spPr>
          <a:xfrm>
            <a:off x="228600" y="1219200"/>
            <a:ext cx="8763000" cy="5743575"/>
          </a:xfrm>
        </p:spPr>
        <p:txBody>
          <a:bodyPr/>
          <a:lstStyle/>
          <a:p>
            <a:pPr marL="304800" indent="-304800">
              <a:lnSpc>
                <a:spcPct val="85000"/>
              </a:lnSpc>
              <a:defRPr/>
            </a:pPr>
            <a:endParaRPr lang="nl-NL" dirty="0" smtClean="0"/>
          </a:p>
          <a:p>
            <a:pPr marL="304800" indent="-304800">
              <a:lnSpc>
                <a:spcPct val="85000"/>
              </a:lnSpc>
              <a:defRPr/>
            </a:pPr>
            <a:r>
              <a:rPr lang="nl-NL" dirty="0" smtClean="0"/>
              <a:t>De zoektocht staat centraal: wij kunnen ons niet permitteren ons te limiteren tot </a:t>
            </a:r>
          </a:p>
          <a:p>
            <a:pPr marL="304800" indent="-304800">
              <a:lnSpc>
                <a:spcPct val="85000"/>
              </a:lnSpc>
              <a:defRPr/>
            </a:pPr>
            <a:r>
              <a:rPr lang="nl-NL" dirty="0" err="1" smtClean="0"/>
              <a:t>Één</a:t>
            </a:r>
            <a:r>
              <a:rPr lang="nl-NL" dirty="0" smtClean="0"/>
              <a:t> spirituele bron, de verlichte uitleg van de Bijbel.</a:t>
            </a:r>
          </a:p>
          <a:p>
            <a:pPr marL="304800" indent="-304800">
              <a:lnSpc>
                <a:spcPct val="85000"/>
              </a:lnSpc>
              <a:defRPr/>
            </a:pPr>
            <a:endParaRPr lang="nl-NL" dirty="0"/>
          </a:p>
          <a:p>
            <a:pPr marL="304800" indent="-304800">
              <a:lnSpc>
                <a:spcPct val="85000"/>
              </a:lnSpc>
              <a:defRPr/>
            </a:pPr>
            <a:r>
              <a:rPr lang="nl-NL" dirty="0" smtClean="0"/>
              <a:t>Alle inzichten die de mens heeft meegekregen mee nemen:</a:t>
            </a:r>
          </a:p>
          <a:p>
            <a:pPr marL="304800" indent="-304800">
              <a:lnSpc>
                <a:spcPct val="85000"/>
              </a:lnSpc>
              <a:buFont typeface="Arial" panose="020B0604020202020204" pitchFamily="34" charset="0"/>
              <a:buChar char="•"/>
              <a:defRPr/>
            </a:pPr>
            <a:r>
              <a:rPr lang="nl-NL" dirty="0" smtClean="0"/>
              <a:t>Westerse en Oosterse inzichten.</a:t>
            </a:r>
          </a:p>
          <a:p>
            <a:pPr marL="304800" indent="-304800">
              <a:lnSpc>
                <a:spcPct val="85000"/>
              </a:lnSpc>
              <a:buFont typeface="Arial" panose="020B0604020202020204" pitchFamily="34" charset="0"/>
              <a:buChar char="•"/>
              <a:defRPr/>
            </a:pPr>
            <a:r>
              <a:rPr lang="nl-NL" dirty="0" smtClean="0"/>
              <a:t>Oude en nieuwe wijsheid</a:t>
            </a:r>
          </a:p>
          <a:p>
            <a:pPr marL="304800" indent="-304800">
              <a:lnSpc>
                <a:spcPct val="85000"/>
              </a:lnSpc>
              <a:buFont typeface="Arial" panose="020B0604020202020204" pitchFamily="34" charset="0"/>
              <a:buChar char="•"/>
              <a:defRPr/>
            </a:pPr>
            <a:r>
              <a:rPr lang="nl-NL" dirty="0" smtClean="0"/>
              <a:t>Religieuze, filosofische en psychologische bronnen.</a:t>
            </a:r>
          </a:p>
          <a:p>
            <a:pPr marL="304800" indent="-304800">
              <a:lnSpc>
                <a:spcPct val="85000"/>
              </a:lnSpc>
              <a:buFont typeface="Arial" panose="020B0604020202020204" pitchFamily="34" charset="0"/>
              <a:buChar char="•"/>
              <a:defRPr/>
            </a:pPr>
            <a:endParaRPr lang="nl-NL" dirty="0"/>
          </a:p>
          <a:p>
            <a:pPr marL="0" indent="0">
              <a:lnSpc>
                <a:spcPct val="85000"/>
              </a:lnSpc>
              <a:defRPr/>
            </a:pPr>
            <a:r>
              <a:rPr lang="nl-NL" dirty="0" smtClean="0"/>
              <a:t>Naast de weg van het denken, zijn er emoties, fysieke en spirituele ervaringen</a:t>
            </a:r>
          </a:p>
          <a:p>
            <a:pPr marL="0" indent="0">
              <a:lnSpc>
                <a:spcPct val="85000"/>
              </a:lnSpc>
              <a:defRPr/>
            </a:pPr>
            <a:r>
              <a:rPr lang="nl-NL" dirty="0" smtClean="0"/>
              <a:t>Christelijke en niet-Christelijke mensen, mensen die wel of niet in God geloven, alles door en met elkaar. </a:t>
            </a:r>
          </a:p>
          <a:p>
            <a:pPr marL="0" indent="0">
              <a:lnSpc>
                <a:spcPct val="85000"/>
              </a:lnSpc>
              <a:defRPr/>
            </a:pPr>
            <a:r>
              <a:rPr lang="nl-NL" dirty="0" smtClean="0"/>
              <a:t>Dit schept de juiste omgeving om te zoeken omdat al de </a:t>
            </a:r>
            <a:r>
              <a:rPr lang="nl-NL" dirty="0" err="1" smtClean="0"/>
              <a:t>ingredienten</a:t>
            </a:r>
            <a:r>
              <a:rPr lang="nl-NL" dirty="0" smtClean="0"/>
              <a:t> van de zoektocht al in de Gemeenschap vertegenwoordigd zijn.</a:t>
            </a:r>
          </a:p>
          <a:p>
            <a:pPr marL="0" indent="0">
              <a:lnSpc>
                <a:spcPct val="85000"/>
              </a:lnSpc>
              <a:defRPr/>
            </a:pPr>
            <a:r>
              <a:rPr lang="nl-NL" dirty="0" smtClean="0"/>
              <a:t>Multiple </a:t>
            </a:r>
            <a:r>
              <a:rPr lang="nl-NL" dirty="0" err="1" smtClean="0"/>
              <a:t>Religious</a:t>
            </a:r>
            <a:r>
              <a:rPr lang="nl-NL" dirty="0" smtClean="0"/>
              <a:t> Identity (</a:t>
            </a:r>
            <a:r>
              <a:rPr lang="nl-NL" dirty="0" err="1" smtClean="0"/>
              <a:t>Kalsky</a:t>
            </a:r>
            <a:r>
              <a:rPr lang="nl-NL" dirty="0" smtClean="0"/>
              <a:t>)</a:t>
            </a:r>
          </a:p>
          <a:p>
            <a:pPr marL="304800" indent="-304800">
              <a:lnSpc>
                <a:spcPct val="85000"/>
              </a:lnSpc>
              <a:defRPr/>
            </a:pPr>
            <a:r>
              <a:rPr lang="nl-NL" dirty="0" smtClean="0"/>
              <a:t> </a:t>
            </a:r>
          </a:p>
          <a:p>
            <a:pPr marL="304800" indent="-304800">
              <a:lnSpc>
                <a:spcPct val="85000"/>
              </a:lnSpc>
              <a:defRPr/>
            </a:pPr>
            <a:r>
              <a:rPr lang="nl-NL" dirty="0" smtClean="0"/>
              <a:t> </a:t>
            </a:r>
          </a:p>
          <a:p>
            <a:pPr marL="304800" indent="-304800">
              <a:lnSpc>
                <a:spcPct val="85000"/>
              </a:lnSpc>
              <a:defRPr/>
            </a:pPr>
            <a:endParaRPr lang="nl-NL" dirty="0" smtClean="0"/>
          </a:p>
          <a:p>
            <a:pPr marL="304800" indent="-304800">
              <a:lnSpc>
                <a:spcPct val="85000"/>
              </a:lnSpc>
              <a:defRPr/>
            </a:pPr>
            <a:r>
              <a:rPr lang="nl-NL" dirty="0" smtClean="0"/>
              <a:t> </a:t>
            </a:r>
          </a:p>
          <a:p>
            <a:pPr marL="304800" indent="-304800">
              <a:lnSpc>
                <a:spcPct val="85000"/>
              </a:lnSpc>
              <a:defRPr/>
            </a:pPr>
            <a:endParaRPr lang="nl-NL"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79375" y="482600"/>
            <a:ext cx="8985250" cy="414338"/>
          </a:xfrm>
        </p:spPr>
        <p:txBody>
          <a:bodyPr/>
          <a:lstStyle/>
          <a:p>
            <a:r>
              <a:rPr lang="en-US" dirty="0" smtClean="0"/>
              <a:t>PIJLER 3: INTEGRATIE</a:t>
            </a:r>
          </a:p>
        </p:txBody>
      </p:sp>
      <p:sp>
        <p:nvSpPr>
          <p:cNvPr id="36867" name="Rectangle 3"/>
          <p:cNvSpPr>
            <a:spLocks noGrp="1" noChangeArrowheads="1"/>
          </p:cNvSpPr>
          <p:nvPr>
            <p:ph type="body" idx="1"/>
          </p:nvPr>
        </p:nvSpPr>
        <p:spPr>
          <a:xfrm>
            <a:off x="228600" y="1219200"/>
            <a:ext cx="8763000" cy="4943475"/>
          </a:xfrm>
        </p:spPr>
        <p:txBody>
          <a:bodyPr/>
          <a:lstStyle/>
          <a:p>
            <a:pPr marL="304800" indent="-304800">
              <a:lnSpc>
                <a:spcPct val="85000"/>
              </a:lnSpc>
              <a:defRPr/>
            </a:pPr>
            <a:endParaRPr lang="nl-NL" dirty="0" smtClean="0"/>
          </a:p>
          <a:p>
            <a:pPr marL="304800" indent="-304800">
              <a:lnSpc>
                <a:spcPct val="85000"/>
              </a:lnSpc>
              <a:defRPr/>
            </a:pPr>
            <a:r>
              <a:rPr lang="nl-NL" dirty="0" smtClean="0"/>
              <a:t>Pluralisme is essentieel maar geen eindpunt.</a:t>
            </a:r>
          </a:p>
          <a:p>
            <a:pPr marL="304800" indent="-304800">
              <a:lnSpc>
                <a:spcPct val="85000"/>
              </a:lnSpc>
              <a:defRPr/>
            </a:pPr>
            <a:r>
              <a:rPr lang="nl-NL" dirty="0" smtClean="0"/>
              <a:t>Veel spirituele leiders zoeken voorbij de eigen traditie, in alle pluralisme naar integratie</a:t>
            </a:r>
          </a:p>
          <a:p>
            <a:pPr marL="304800" indent="-304800">
              <a:lnSpc>
                <a:spcPct val="85000"/>
              </a:lnSpc>
              <a:buFont typeface="Arial" panose="020B0604020202020204" pitchFamily="34" charset="0"/>
              <a:buChar char="•"/>
              <a:defRPr/>
            </a:pPr>
            <a:r>
              <a:rPr lang="nl-NL" dirty="0" smtClean="0"/>
              <a:t>Integratie van wat de diverse geloofs- en </a:t>
            </a:r>
            <a:r>
              <a:rPr lang="nl-NL" dirty="0" err="1" smtClean="0"/>
              <a:t>wijsheidstradities</a:t>
            </a:r>
            <a:endParaRPr lang="nl-NL" dirty="0" smtClean="0"/>
          </a:p>
          <a:p>
            <a:pPr marL="304800" indent="-304800">
              <a:lnSpc>
                <a:spcPct val="85000"/>
              </a:lnSpc>
              <a:buFont typeface="Arial" panose="020B0604020202020204" pitchFamily="34" charset="0"/>
              <a:buChar char="•"/>
              <a:defRPr/>
            </a:pPr>
            <a:r>
              <a:rPr lang="nl-NL" dirty="0" smtClean="0"/>
              <a:t>Integratie van het levensverhaal.</a:t>
            </a:r>
          </a:p>
          <a:p>
            <a:pPr marL="304800" indent="-304800">
              <a:lnSpc>
                <a:spcPct val="85000"/>
              </a:lnSpc>
              <a:buFont typeface="Arial" panose="020B0604020202020204" pitchFamily="34" charset="0"/>
              <a:buChar char="•"/>
              <a:defRPr/>
            </a:pPr>
            <a:r>
              <a:rPr lang="nl-NL" dirty="0" smtClean="0"/>
              <a:t>Integratie van diversiteit in de samenleving</a:t>
            </a:r>
          </a:p>
          <a:p>
            <a:pPr marL="0" indent="0">
              <a:lnSpc>
                <a:spcPct val="85000"/>
              </a:lnSpc>
              <a:defRPr/>
            </a:pPr>
            <a:endParaRPr lang="nl-NL" dirty="0"/>
          </a:p>
          <a:p>
            <a:pPr marL="0" indent="0">
              <a:lnSpc>
                <a:spcPct val="85000"/>
              </a:lnSpc>
              <a:defRPr/>
            </a:pPr>
            <a:r>
              <a:rPr lang="nl-NL" dirty="0" smtClean="0"/>
              <a:t>Integrale levensbeschouwing vaak aangeduid met Universele of Universalistische religie</a:t>
            </a:r>
          </a:p>
          <a:p>
            <a:pPr marL="0" indent="0">
              <a:lnSpc>
                <a:spcPct val="85000"/>
              </a:lnSpc>
              <a:defRPr/>
            </a:pPr>
            <a:endParaRPr lang="nl-NL" dirty="0"/>
          </a:p>
          <a:p>
            <a:pPr marL="0" indent="0">
              <a:lnSpc>
                <a:spcPct val="85000"/>
              </a:lnSpc>
              <a:defRPr/>
            </a:pPr>
            <a:r>
              <a:rPr lang="nl-NL" dirty="0" smtClean="0"/>
              <a:t>Denk aan Rutte 2 (“Bruggen bouwen”) vs. Rutte 1 (“bij dit regeerakkoord zal rechts Nederland zijn vingers aflikken”). </a:t>
            </a:r>
          </a:p>
          <a:p>
            <a:pPr marL="0" indent="0">
              <a:lnSpc>
                <a:spcPct val="85000"/>
              </a:lnSpc>
              <a:defRPr/>
            </a:pPr>
            <a:r>
              <a:rPr lang="nl-NL" dirty="0" smtClean="0"/>
              <a:t>Vaak verbinding met de mystiek </a:t>
            </a:r>
          </a:p>
          <a:p>
            <a:pPr marL="304800" indent="-304800">
              <a:lnSpc>
                <a:spcPct val="85000"/>
              </a:lnSpc>
              <a:defRPr/>
            </a:pPr>
            <a:r>
              <a:rPr lang="nl-NL" dirty="0" smtClean="0"/>
              <a:t> </a:t>
            </a:r>
          </a:p>
          <a:p>
            <a:pPr marL="304800" indent="-304800">
              <a:lnSpc>
                <a:spcPct val="85000"/>
              </a:lnSpc>
              <a:defRPr/>
            </a:pPr>
            <a:r>
              <a:rPr lang="nl-NL" dirty="0" smtClean="0"/>
              <a:t> </a:t>
            </a:r>
          </a:p>
          <a:p>
            <a:pPr marL="304800" indent="-304800">
              <a:lnSpc>
                <a:spcPct val="85000"/>
              </a:lnSpc>
              <a:defRPr/>
            </a:pPr>
            <a:endParaRPr lang="nl-NL" dirty="0" smtClean="0"/>
          </a:p>
          <a:p>
            <a:pPr marL="304800" indent="-304800">
              <a:lnSpc>
                <a:spcPct val="85000"/>
              </a:lnSpc>
              <a:defRPr/>
            </a:pPr>
            <a:r>
              <a:rPr lang="nl-NL" dirty="0" smtClean="0"/>
              <a:t> </a:t>
            </a:r>
          </a:p>
          <a:p>
            <a:pPr marL="304800" indent="-304800">
              <a:lnSpc>
                <a:spcPct val="85000"/>
              </a:lnSpc>
              <a:defRPr/>
            </a:pPr>
            <a:endParaRPr lang="nl-NL"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smtClean="0"/>
              <a:t>Vragen die ik ga proberen te beantwoorden </a:t>
            </a:r>
          </a:p>
        </p:txBody>
      </p:sp>
      <p:sp>
        <p:nvSpPr>
          <p:cNvPr id="5123" name="Rectangle 3"/>
          <p:cNvSpPr>
            <a:spLocks noGrp="1" noChangeArrowheads="1"/>
          </p:cNvSpPr>
          <p:nvPr>
            <p:ph type="body" idx="1"/>
          </p:nvPr>
        </p:nvSpPr>
        <p:spPr>
          <a:xfrm>
            <a:off x="468313" y="1557338"/>
            <a:ext cx="8140700" cy="3498850"/>
          </a:xfrm>
        </p:spPr>
        <p:txBody>
          <a:bodyPr/>
          <a:lstStyle/>
          <a:p>
            <a:pPr marL="304800" indent="-304800"/>
            <a:endParaRPr lang="en-US" smtClean="0"/>
          </a:p>
          <a:p>
            <a:pPr marL="304800" indent="-304800"/>
            <a:r>
              <a:rPr lang="en-US" smtClean="0"/>
              <a:t>Systematische vragen:</a:t>
            </a:r>
          </a:p>
          <a:p>
            <a:pPr marL="304800" indent="-304800"/>
            <a:r>
              <a:rPr lang="en-US" smtClean="0"/>
              <a:t>Is een volledig vrijzinnig geloof een religie?</a:t>
            </a:r>
          </a:p>
          <a:p>
            <a:pPr marL="304800" indent="-304800"/>
            <a:r>
              <a:rPr lang="en-US" smtClean="0"/>
              <a:t>Wat definieert vrijzinnig geloof?</a:t>
            </a:r>
          </a:p>
          <a:p>
            <a:pPr marL="304800" indent="-304800"/>
            <a:r>
              <a:rPr lang="en-US" smtClean="0"/>
              <a:t>Wat zijn de alternatieven voor vrijzinnig geloof?</a:t>
            </a:r>
          </a:p>
          <a:p>
            <a:pPr marL="304800" indent="-304800"/>
            <a:r>
              <a:rPr lang="en-US" smtClean="0"/>
              <a:t>Waar verbinden vrijzinnig gelovigen zich aan?</a:t>
            </a:r>
          </a:p>
          <a:p>
            <a:pPr marL="304800" indent="-304800"/>
            <a:r>
              <a:rPr lang="en-US" smtClean="0"/>
              <a:t>Wat is spirituele groei in een vrijzinnige context?</a:t>
            </a:r>
          </a:p>
          <a:p>
            <a:pPr marL="304800" indent="-304800"/>
            <a:endParaRPr lang="en-US" smtClean="0"/>
          </a:p>
          <a:p>
            <a:pPr marL="304800" indent="-304800"/>
            <a:r>
              <a:rPr lang="en-US" smtClean="0"/>
              <a:t>Existentiele vraag:</a:t>
            </a:r>
          </a:p>
          <a:p>
            <a:pPr marL="304800" indent="-304800"/>
            <a:r>
              <a:rPr lang="en-US" smtClean="0"/>
              <a:t>Hoe kan vrijzinnig geloof op een eigentijdse manier vorm krijgen</a:t>
            </a:r>
          </a:p>
          <a:p>
            <a:pPr marL="304800" indent="-304800"/>
            <a:endParaRPr lang="en-US"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79375" y="482600"/>
            <a:ext cx="8985250" cy="414338"/>
          </a:xfrm>
        </p:spPr>
        <p:txBody>
          <a:bodyPr/>
          <a:lstStyle/>
          <a:p>
            <a:r>
              <a:rPr lang="en-US" dirty="0" smtClean="0"/>
              <a:t>PIJLER 4: BOVEN-PERSOONLIJK BEWUSTZIJN</a:t>
            </a:r>
          </a:p>
        </p:txBody>
      </p:sp>
      <p:sp>
        <p:nvSpPr>
          <p:cNvPr id="41987" name="Rectangle 3"/>
          <p:cNvSpPr>
            <a:spLocks noGrp="1" noChangeArrowheads="1"/>
          </p:cNvSpPr>
          <p:nvPr>
            <p:ph type="body" idx="1"/>
          </p:nvPr>
        </p:nvSpPr>
        <p:spPr>
          <a:xfrm>
            <a:off x="228600" y="1219200"/>
            <a:ext cx="8763000" cy="5916613"/>
          </a:xfrm>
        </p:spPr>
        <p:txBody>
          <a:bodyPr/>
          <a:lstStyle/>
          <a:p>
            <a:pPr marL="304800" indent="-304800">
              <a:lnSpc>
                <a:spcPct val="85000"/>
              </a:lnSpc>
            </a:pPr>
            <a:endParaRPr lang="nl-NL" smtClean="0"/>
          </a:p>
          <a:p>
            <a:pPr marL="304800" indent="-304800">
              <a:lnSpc>
                <a:spcPct val="85000"/>
              </a:lnSpc>
            </a:pPr>
            <a:r>
              <a:rPr lang="nl-NL" smtClean="0"/>
              <a:t>Het blauwe niveau is geen eindpunt.</a:t>
            </a:r>
          </a:p>
          <a:p>
            <a:pPr marL="304800" indent="-304800">
              <a:lnSpc>
                <a:spcPct val="85000"/>
              </a:lnSpc>
            </a:pPr>
            <a:r>
              <a:rPr lang="nl-NL" smtClean="0"/>
              <a:t>Hoe ga ik om met een wereld die niet klopt: lijden, onrecht en geweld.</a:t>
            </a:r>
          </a:p>
          <a:p>
            <a:pPr marL="304800" indent="-304800">
              <a:lnSpc>
                <a:spcPct val="85000"/>
              </a:lnSpc>
              <a:buFontTx/>
              <a:buChar char="•"/>
            </a:pPr>
            <a:r>
              <a:rPr lang="nl-NL" smtClean="0"/>
              <a:t>Mijn ontslag dat niet terecht is?</a:t>
            </a:r>
          </a:p>
          <a:p>
            <a:pPr marL="304800" indent="-304800">
              <a:lnSpc>
                <a:spcPct val="85000"/>
              </a:lnSpc>
              <a:buFontTx/>
              <a:buChar char="•"/>
            </a:pPr>
            <a:r>
              <a:rPr lang="nl-NL" smtClean="0"/>
              <a:t>Waarom krijgt een alleenstaande moeder kanker?</a:t>
            </a:r>
          </a:p>
          <a:p>
            <a:pPr marL="304800" indent="-304800">
              <a:lnSpc>
                <a:spcPct val="85000"/>
              </a:lnSpc>
              <a:buFontTx/>
              <a:buChar char="•"/>
            </a:pPr>
            <a:r>
              <a:rPr lang="nl-NL" smtClean="0"/>
              <a:t>Waarom treft mij deze ziekte?</a:t>
            </a:r>
          </a:p>
          <a:p>
            <a:pPr marL="304800" indent="-304800">
              <a:lnSpc>
                <a:spcPct val="85000"/>
              </a:lnSpc>
              <a:buFontTx/>
              <a:buChar char="•"/>
            </a:pPr>
            <a:endParaRPr lang="nl-NL" smtClean="0"/>
          </a:p>
          <a:p>
            <a:pPr marL="304800" indent="-304800">
              <a:lnSpc>
                <a:spcPct val="85000"/>
              </a:lnSpc>
            </a:pPr>
            <a:r>
              <a:rPr lang="nl-NL" smtClean="0"/>
              <a:t>Boven-systemisch: Noch de persoon, noch de wereld is in één paradigma te vangen.</a:t>
            </a:r>
          </a:p>
          <a:p>
            <a:pPr marL="304800" indent="-304800">
              <a:lnSpc>
                <a:spcPct val="85000"/>
              </a:lnSpc>
            </a:pPr>
            <a:endParaRPr lang="nl-NL" smtClean="0"/>
          </a:p>
          <a:p>
            <a:pPr marL="304800" indent="-304800">
              <a:lnSpc>
                <a:spcPct val="85000"/>
              </a:lnSpc>
            </a:pPr>
            <a:r>
              <a:rPr lang="nl-NL" smtClean="0"/>
              <a:t>Bevrijding, waarmee je uitstijgt boven jezelf.</a:t>
            </a:r>
          </a:p>
          <a:p>
            <a:pPr marL="304800" indent="-304800">
              <a:lnSpc>
                <a:spcPct val="85000"/>
              </a:lnSpc>
            </a:pPr>
            <a:r>
              <a:rPr lang="nl-NL" smtClean="0"/>
              <a:t>Je leert jezelf gebruiken als een instrument van liefde.</a:t>
            </a:r>
          </a:p>
          <a:p>
            <a:pPr marL="304800" indent="-304800">
              <a:lnSpc>
                <a:spcPct val="85000"/>
              </a:lnSpc>
            </a:pPr>
            <a:r>
              <a:rPr lang="nl-NL" smtClean="0"/>
              <a:t>Het leven aanvaarden zoals het is, in volle bewustzijn.</a:t>
            </a:r>
          </a:p>
          <a:p>
            <a:pPr marL="304800" indent="-304800">
              <a:lnSpc>
                <a:spcPct val="85000"/>
              </a:lnSpc>
            </a:pPr>
            <a:r>
              <a:rPr lang="nl-NL" smtClean="0"/>
              <a:t>Werkelijk vrij zijn, ook onder de grootste druk, in het grootste lijden.</a:t>
            </a:r>
          </a:p>
          <a:p>
            <a:pPr marL="304800" indent="-304800">
              <a:lnSpc>
                <a:spcPct val="85000"/>
              </a:lnSpc>
            </a:pPr>
            <a:endParaRPr lang="nl-NL" smtClean="0"/>
          </a:p>
          <a:p>
            <a:pPr marL="304800" indent="-304800">
              <a:lnSpc>
                <a:spcPct val="85000"/>
              </a:lnSpc>
            </a:pPr>
            <a:r>
              <a:rPr lang="nl-NL" smtClean="0"/>
              <a:t>Vaak: Compassie als ultieme levenshouding</a:t>
            </a:r>
          </a:p>
          <a:p>
            <a:pPr marL="304800" indent="-304800">
              <a:lnSpc>
                <a:spcPct val="85000"/>
              </a:lnSpc>
            </a:pPr>
            <a:endParaRPr lang="nl-NL" smtClean="0"/>
          </a:p>
          <a:p>
            <a:pPr marL="304800" indent="-304800">
              <a:lnSpc>
                <a:spcPct val="85000"/>
              </a:lnSpc>
            </a:pPr>
            <a:r>
              <a:rPr lang="nl-NL" smtClean="0"/>
              <a:t> </a:t>
            </a:r>
          </a:p>
          <a:p>
            <a:pPr marL="304800" indent="-304800">
              <a:lnSpc>
                <a:spcPct val="85000"/>
              </a:lnSpc>
            </a:pPr>
            <a:endParaRPr lang="nl-NL" smtClean="0"/>
          </a:p>
          <a:p>
            <a:pPr marL="304800" indent="-304800">
              <a:lnSpc>
                <a:spcPct val="85000"/>
              </a:lnSpc>
            </a:pPr>
            <a:r>
              <a:rPr lang="nl-NL" smtClean="0"/>
              <a:t> </a:t>
            </a:r>
          </a:p>
          <a:p>
            <a:pPr marL="304800" indent="-304800">
              <a:lnSpc>
                <a:spcPct val="85000"/>
              </a:lnSpc>
            </a:pPr>
            <a:endParaRPr lang="nl-NL"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79375" y="482600"/>
            <a:ext cx="8985250" cy="736600"/>
          </a:xfrm>
        </p:spPr>
        <p:txBody>
          <a:bodyPr/>
          <a:lstStyle/>
          <a:p>
            <a:r>
              <a:rPr lang="en-US" smtClean="0"/>
              <a:t>VOORBEELD 1: UNITARIAN UNIVERSALISTS IN DE VS.</a:t>
            </a:r>
            <a:br>
              <a:rPr lang="en-US" smtClean="0"/>
            </a:br>
            <a:r>
              <a:rPr lang="en-US" smtClean="0"/>
              <a:t>Discours: Groen tot Blauw</a:t>
            </a:r>
          </a:p>
        </p:txBody>
      </p:sp>
      <p:sp>
        <p:nvSpPr>
          <p:cNvPr id="43011" name="Rectangle 3"/>
          <p:cNvSpPr>
            <a:spLocks noGrp="1" noChangeArrowheads="1"/>
          </p:cNvSpPr>
          <p:nvPr>
            <p:ph type="body" idx="1"/>
          </p:nvPr>
        </p:nvSpPr>
        <p:spPr>
          <a:xfrm>
            <a:off x="228600" y="1219200"/>
            <a:ext cx="8763000" cy="3379788"/>
          </a:xfrm>
        </p:spPr>
        <p:txBody>
          <a:bodyPr/>
          <a:lstStyle/>
          <a:p>
            <a:pPr marL="304800" indent="-304800">
              <a:lnSpc>
                <a:spcPct val="85000"/>
              </a:lnSpc>
            </a:pPr>
            <a:endParaRPr lang="nl-NL" smtClean="0"/>
          </a:p>
          <a:p>
            <a:pPr marL="304800" indent="-304800">
              <a:lnSpc>
                <a:spcPct val="85000"/>
              </a:lnSpc>
            </a:pPr>
            <a:r>
              <a:rPr lang="nl-NL" smtClean="0"/>
              <a:t>20 jaar geleden: Vooral diversiteit. Inspiratie bij indianenreligies, keltische druiden, christendom, boeddhisme en humanisme.</a:t>
            </a:r>
          </a:p>
          <a:p>
            <a:pPr marL="304800" indent="-304800">
              <a:lnSpc>
                <a:spcPct val="85000"/>
              </a:lnSpc>
            </a:pPr>
            <a:r>
              <a:rPr lang="nl-NL" smtClean="0"/>
              <a:t>Nu steeds meer belangstelling voor integratie in spiritualiteit en mystiek.</a:t>
            </a:r>
          </a:p>
          <a:p>
            <a:pPr marL="304800" indent="-304800">
              <a:lnSpc>
                <a:spcPct val="85000"/>
              </a:lnSpc>
            </a:pPr>
            <a:r>
              <a:rPr lang="nl-NL" smtClean="0"/>
              <a:t>Hedendaagse Blauwe auteurs die veel gelezen worden: Karen Armstrong en UU theologen zoals Forrest Church en Rebecca Parker.</a:t>
            </a:r>
          </a:p>
          <a:p>
            <a:pPr marL="304800" indent="-304800">
              <a:lnSpc>
                <a:spcPct val="85000"/>
              </a:lnSpc>
            </a:pPr>
            <a:r>
              <a:rPr lang="nl-NL" smtClean="0"/>
              <a:t>Wat bindt UUs?</a:t>
            </a:r>
          </a:p>
          <a:p>
            <a:pPr marL="304800" indent="-304800">
              <a:lnSpc>
                <a:spcPct val="85000"/>
              </a:lnSpc>
            </a:pPr>
            <a:r>
              <a:rPr lang="nl-NL" smtClean="0"/>
              <a:t> </a:t>
            </a:r>
          </a:p>
          <a:p>
            <a:pPr marL="304800" indent="-304800">
              <a:lnSpc>
                <a:spcPct val="85000"/>
              </a:lnSpc>
            </a:pPr>
            <a:r>
              <a:rPr lang="nl-NL" smtClean="0"/>
              <a:t> </a:t>
            </a:r>
          </a:p>
          <a:p>
            <a:pPr marL="304800" indent="-304800">
              <a:lnSpc>
                <a:spcPct val="85000"/>
              </a:lnSpc>
            </a:pPr>
            <a:endParaRPr lang="nl-NL" smtClean="0"/>
          </a:p>
          <a:p>
            <a:pPr marL="304800" indent="-304800">
              <a:lnSpc>
                <a:spcPct val="85000"/>
              </a:lnSpc>
            </a:pPr>
            <a:r>
              <a:rPr lang="nl-NL" smtClean="0"/>
              <a:t> </a:t>
            </a:r>
          </a:p>
          <a:p>
            <a:pPr marL="304800" indent="-304800">
              <a:lnSpc>
                <a:spcPct val="85000"/>
              </a:lnSpc>
            </a:pPr>
            <a:endParaRPr lang="nl-NL"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79375" y="482600"/>
            <a:ext cx="8985250" cy="1057275"/>
          </a:xfrm>
        </p:spPr>
        <p:txBody>
          <a:bodyPr/>
          <a:lstStyle/>
          <a:p>
            <a:r>
              <a:rPr lang="nl-NL" smtClean="0"/>
              <a:t>There are seven principles which Unitarian Universalist congregations affirm and promote:</a:t>
            </a:r>
            <a:br>
              <a:rPr lang="nl-NL" smtClean="0"/>
            </a:br>
            <a:endParaRPr lang="en-US" smtClean="0"/>
          </a:p>
        </p:txBody>
      </p:sp>
      <p:sp>
        <p:nvSpPr>
          <p:cNvPr id="36867" name="Rectangle 3"/>
          <p:cNvSpPr>
            <a:spLocks noGrp="1" noChangeArrowheads="1"/>
          </p:cNvSpPr>
          <p:nvPr>
            <p:ph type="body" idx="1"/>
          </p:nvPr>
        </p:nvSpPr>
        <p:spPr>
          <a:xfrm>
            <a:off x="539750" y="1628775"/>
            <a:ext cx="8331200" cy="4513263"/>
          </a:xfrm>
        </p:spPr>
        <p:txBody>
          <a:bodyPr/>
          <a:lstStyle/>
          <a:p>
            <a:pPr>
              <a:defRPr/>
            </a:pPr>
            <a:r>
              <a:rPr lang="en-US" dirty="0" smtClean="0"/>
              <a:t>The </a:t>
            </a:r>
            <a:r>
              <a:rPr lang="en-US" dirty="0"/>
              <a:t>inherent worth and dignity of every person; </a:t>
            </a:r>
            <a:endParaRPr lang="nl-NL" dirty="0"/>
          </a:p>
          <a:p>
            <a:pPr>
              <a:defRPr/>
            </a:pPr>
            <a:r>
              <a:rPr lang="en-US" dirty="0"/>
              <a:t>Justice, equity and compassion in human relations; </a:t>
            </a:r>
            <a:endParaRPr lang="nl-NL" dirty="0"/>
          </a:p>
          <a:p>
            <a:pPr>
              <a:defRPr/>
            </a:pPr>
            <a:r>
              <a:rPr lang="en-US" dirty="0"/>
              <a:t>Acceptance of one another and encouragement to spiritual growth in our congregations; </a:t>
            </a:r>
            <a:endParaRPr lang="nl-NL" dirty="0"/>
          </a:p>
          <a:p>
            <a:pPr>
              <a:defRPr/>
            </a:pPr>
            <a:r>
              <a:rPr lang="en-US" dirty="0"/>
              <a:t>A free and responsible search for truth and meaning; </a:t>
            </a:r>
            <a:endParaRPr lang="nl-NL" dirty="0"/>
          </a:p>
          <a:p>
            <a:pPr>
              <a:defRPr/>
            </a:pPr>
            <a:r>
              <a:rPr lang="en-US" dirty="0"/>
              <a:t>The right of conscience and the use of the democratic process within our congregations and in society at large; </a:t>
            </a:r>
            <a:endParaRPr lang="nl-NL" dirty="0"/>
          </a:p>
          <a:p>
            <a:pPr>
              <a:defRPr/>
            </a:pPr>
            <a:r>
              <a:rPr lang="en-US" dirty="0"/>
              <a:t>The goal of world community with peace, liberty, and justice for all; </a:t>
            </a:r>
            <a:endParaRPr lang="nl-NL" dirty="0"/>
          </a:p>
          <a:p>
            <a:pPr>
              <a:defRPr/>
            </a:pPr>
            <a:r>
              <a:rPr lang="en-US" dirty="0"/>
              <a:t>Respect for the interdependent web of all existence of which we are a part</a:t>
            </a:r>
            <a:r>
              <a:rPr lang="en-US" dirty="0" smtClean="0"/>
              <a:t>.</a:t>
            </a:r>
          </a:p>
          <a:p>
            <a:pPr>
              <a:defRPr/>
            </a:pPr>
            <a:r>
              <a:rPr lang="en-US" dirty="0" smtClean="0"/>
              <a:t> </a:t>
            </a:r>
            <a:endParaRPr lang="nl-NL" dirty="0" smtClean="0"/>
          </a:p>
          <a:p>
            <a:pPr marL="304800" indent="-304800">
              <a:lnSpc>
                <a:spcPct val="85000"/>
              </a:lnSpc>
              <a:defRPr/>
            </a:pPr>
            <a:r>
              <a:rPr lang="nl-NL" dirty="0" smtClean="0"/>
              <a:t> </a:t>
            </a:r>
          </a:p>
          <a:p>
            <a:pPr marL="304800" indent="-304800">
              <a:lnSpc>
                <a:spcPct val="85000"/>
              </a:lnSpc>
              <a:defRPr/>
            </a:pPr>
            <a:r>
              <a:rPr lang="nl-NL" dirty="0" smtClean="0"/>
              <a:t> </a:t>
            </a:r>
          </a:p>
          <a:p>
            <a:pPr marL="304800" indent="-304800">
              <a:lnSpc>
                <a:spcPct val="85000"/>
              </a:lnSpc>
              <a:defRPr/>
            </a:pPr>
            <a:endParaRPr lang="nl-NL" dirty="0" smtClean="0"/>
          </a:p>
          <a:p>
            <a:pPr marL="304800" indent="-304800">
              <a:lnSpc>
                <a:spcPct val="85000"/>
              </a:lnSpc>
              <a:defRPr/>
            </a:pPr>
            <a:r>
              <a:rPr lang="nl-NL" dirty="0" smtClean="0"/>
              <a:t> </a:t>
            </a:r>
          </a:p>
          <a:p>
            <a:pPr marL="304800" indent="-304800">
              <a:lnSpc>
                <a:spcPct val="85000"/>
              </a:lnSpc>
              <a:defRPr/>
            </a:pPr>
            <a:endParaRPr lang="nl-NL" dirty="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79375" y="482600"/>
            <a:ext cx="8985250" cy="736600"/>
          </a:xfrm>
        </p:spPr>
        <p:txBody>
          <a:bodyPr/>
          <a:lstStyle/>
          <a:p>
            <a:r>
              <a:rPr lang="en-US" smtClean="0"/>
              <a:t>Unitarian Universalism (UU) draws from many sources:</a:t>
            </a:r>
            <a:r>
              <a:rPr lang="nl-NL" smtClean="0"/>
              <a:t/>
            </a:r>
            <a:br>
              <a:rPr lang="nl-NL" smtClean="0"/>
            </a:br>
            <a:endParaRPr lang="en-US" smtClean="0"/>
          </a:p>
        </p:txBody>
      </p:sp>
      <p:sp>
        <p:nvSpPr>
          <p:cNvPr id="36867" name="Rectangle 3"/>
          <p:cNvSpPr>
            <a:spLocks noGrp="1" noChangeArrowheads="1"/>
          </p:cNvSpPr>
          <p:nvPr>
            <p:ph type="body" idx="1"/>
          </p:nvPr>
        </p:nvSpPr>
        <p:spPr>
          <a:xfrm>
            <a:off x="323850" y="1341438"/>
            <a:ext cx="8280400" cy="5127625"/>
          </a:xfrm>
        </p:spPr>
        <p:txBody>
          <a:bodyPr/>
          <a:lstStyle/>
          <a:p>
            <a:pPr>
              <a:defRPr/>
            </a:pPr>
            <a:r>
              <a:rPr lang="en-US" dirty="0" smtClean="0"/>
              <a:t>Direct </a:t>
            </a:r>
            <a:r>
              <a:rPr lang="en-US" dirty="0"/>
              <a:t>experience of that transcending mystery and wonder, affirmed in all cultures, which moves us to a renewal of the spirit and an openness to the forces which create and uphold life; </a:t>
            </a:r>
            <a:endParaRPr lang="nl-NL" dirty="0"/>
          </a:p>
          <a:p>
            <a:pPr>
              <a:defRPr/>
            </a:pPr>
            <a:r>
              <a:rPr lang="en-US" dirty="0"/>
              <a:t>Words and deeds of prophetic women and men which challenge us to confront powers and structures of evil with justice, compassion, and the transforming power of love; </a:t>
            </a:r>
            <a:endParaRPr lang="nl-NL" dirty="0"/>
          </a:p>
          <a:p>
            <a:pPr>
              <a:defRPr/>
            </a:pPr>
            <a:r>
              <a:rPr lang="en-US" dirty="0"/>
              <a:t>Wisdom from the world's religions which inspires us in our ethical and spiritual life; </a:t>
            </a:r>
            <a:endParaRPr lang="nl-NL" dirty="0"/>
          </a:p>
          <a:p>
            <a:pPr>
              <a:defRPr/>
            </a:pPr>
            <a:r>
              <a:rPr lang="en-US" dirty="0"/>
              <a:t>Jewish and Christian teachings which call us to respond to God's love by loving our neighbors as ourselves; </a:t>
            </a:r>
            <a:endParaRPr lang="nl-NL" dirty="0"/>
          </a:p>
          <a:p>
            <a:pPr>
              <a:defRPr/>
            </a:pPr>
            <a:r>
              <a:rPr lang="en-US" dirty="0"/>
              <a:t>Humanist teachings which counsel us to heed the guidance of reason and the results of science, and warn us against idolatries of the mind and spirit. </a:t>
            </a:r>
            <a:endParaRPr lang="nl-NL" dirty="0"/>
          </a:p>
          <a:p>
            <a:pPr>
              <a:defRPr/>
            </a:pPr>
            <a:r>
              <a:rPr lang="en-US" dirty="0"/>
              <a:t>Spiritual teachings of earth-centered traditions which celebrate the sacred circle of life and instruct us to live in harmony with the rhythms of nature. </a:t>
            </a:r>
            <a:endParaRPr lang="nl-NL" dirty="0"/>
          </a:p>
          <a:p>
            <a:pPr>
              <a:defRPr/>
            </a:pPr>
            <a:r>
              <a:rPr lang="en-US" dirty="0" smtClean="0"/>
              <a:t> </a:t>
            </a:r>
            <a:endParaRPr lang="nl-NL" dirty="0" smtClean="0"/>
          </a:p>
          <a:p>
            <a:pPr marL="304800" indent="-304800">
              <a:lnSpc>
                <a:spcPct val="85000"/>
              </a:lnSpc>
              <a:defRPr/>
            </a:pPr>
            <a:r>
              <a:rPr lang="nl-NL" dirty="0" smtClean="0"/>
              <a:t> </a:t>
            </a:r>
          </a:p>
          <a:p>
            <a:pPr marL="304800" indent="-304800">
              <a:lnSpc>
                <a:spcPct val="85000"/>
              </a:lnSpc>
              <a:defRPr/>
            </a:pPr>
            <a:r>
              <a:rPr lang="nl-NL" dirty="0" smtClean="0"/>
              <a:t> </a:t>
            </a:r>
          </a:p>
          <a:p>
            <a:pPr marL="304800" indent="-304800">
              <a:lnSpc>
                <a:spcPct val="85000"/>
              </a:lnSpc>
              <a:defRPr/>
            </a:pPr>
            <a:endParaRPr lang="nl-NL" dirty="0" smtClean="0"/>
          </a:p>
          <a:p>
            <a:pPr marL="304800" indent="-304800">
              <a:lnSpc>
                <a:spcPct val="85000"/>
              </a:lnSpc>
              <a:defRPr/>
            </a:pPr>
            <a:r>
              <a:rPr lang="nl-NL" dirty="0" smtClean="0"/>
              <a:t> </a:t>
            </a:r>
          </a:p>
          <a:p>
            <a:pPr marL="304800" indent="-304800">
              <a:lnSpc>
                <a:spcPct val="85000"/>
              </a:lnSpc>
              <a:defRPr/>
            </a:pPr>
            <a:endParaRPr lang="nl-NL"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79375" y="482600"/>
            <a:ext cx="8985250" cy="736600"/>
          </a:xfrm>
        </p:spPr>
        <p:txBody>
          <a:bodyPr/>
          <a:lstStyle/>
          <a:p>
            <a:r>
              <a:rPr lang="en-US" smtClean="0"/>
              <a:t>VOORBEELD 2: SOEFISME</a:t>
            </a:r>
            <a:br>
              <a:rPr lang="en-US" smtClean="0"/>
            </a:br>
            <a:r>
              <a:rPr lang="en-US" smtClean="0"/>
              <a:t>Dominant discours Blauw</a:t>
            </a:r>
          </a:p>
        </p:txBody>
      </p:sp>
      <p:sp>
        <p:nvSpPr>
          <p:cNvPr id="36867" name="Rectangle 3"/>
          <p:cNvSpPr>
            <a:spLocks noGrp="1" noChangeArrowheads="1"/>
          </p:cNvSpPr>
          <p:nvPr>
            <p:ph type="body" idx="1"/>
          </p:nvPr>
        </p:nvSpPr>
        <p:spPr>
          <a:xfrm>
            <a:off x="228600" y="1219200"/>
            <a:ext cx="8763000" cy="4770438"/>
          </a:xfrm>
        </p:spPr>
        <p:txBody>
          <a:bodyPr/>
          <a:lstStyle/>
          <a:p>
            <a:pPr marL="304800" indent="-304800">
              <a:lnSpc>
                <a:spcPct val="85000"/>
              </a:lnSpc>
              <a:defRPr/>
            </a:pPr>
            <a:endParaRPr lang="nl-NL" dirty="0" smtClean="0"/>
          </a:p>
          <a:p>
            <a:pPr marL="304800" indent="-304800">
              <a:lnSpc>
                <a:spcPct val="85000"/>
              </a:lnSpc>
              <a:defRPr/>
            </a:pPr>
            <a:r>
              <a:rPr lang="nl-NL" dirty="0" smtClean="0"/>
              <a:t>Mystieke religieuze beweging die teruggaat tot de vroege Islam </a:t>
            </a:r>
          </a:p>
          <a:p>
            <a:pPr marL="304800" indent="-304800">
              <a:lnSpc>
                <a:spcPct val="85000"/>
              </a:lnSpc>
              <a:defRPr/>
            </a:pPr>
            <a:r>
              <a:rPr lang="nl-NL" dirty="0" smtClean="0"/>
              <a:t>Het zogenaamde “universele Soefisme” is met </a:t>
            </a:r>
            <a:r>
              <a:rPr lang="nl-NL" dirty="0" err="1" smtClean="0"/>
              <a:t>Hazrat</a:t>
            </a:r>
            <a:r>
              <a:rPr lang="nl-NL" dirty="0" smtClean="0"/>
              <a:t> </a:t>
            </a:r>
            <a:r>
              <a:rPr lang="nl-NL" dirty="0" err="1" smtClean="0"/>
              <a:t>Inayat</a:t>
            </a:r>
            <a:r>
              <a:rPr lang="nl-NL" dirty="0" smtClean="0"/>
              <a:t> Khan (1882-1927) vanuit India naar Europa en Amerika gebracht. </a:t>
            </a:r>
          </a:p>
          <a:p>
            <a:pPr marL="304800" indent="-304800">
              <a:lnSpc>
                <a:spcPct val="85000"/>
              </a:lnSpc>
              <a:defRPr/>
            </a:pPr>
            <a:r>
              <a:rPr lang="nl-NL" dirty="0" smtClean="0"/>
              <a:t>Boodschap van harmonie, liefde en schoonheid</a:t>
            </a:r>
          </a:p>
          <a:p>
            <a:pPr marL="304800" indent="-304800">
              <a:lnSpc>
                <a:spcPct val="85000"/>
              </a:lnSpc>
              <a:buFontTx/>
              <a:buChar char="-"/>
              <a:defRPr/>
            </a:pPr>
            <a:r>
              <a:rPr lang="nl-NL" dirty="0" smtClean="0"/>
              <a:t>Niet beperkt tot één religie</a:t>
            </a:r>
          </a:p>
          <a:p>
            <a:pPr marL="304800" indent="-304800">
              <a:lnSpc>
                <a:spcPct val="85000"/>
              </a:lnSpc>
              <a:buFontTx/>
              <a:buChar char="-"/>
              <a:defRPr/>
            </a:pPr>
            <a:r>
              <a:rPr lang="nl-NL" dirty="0" smtClean="0"/>
              <a:t>Omarmt alle grote wereldreligies.</a:t>
            </a:r>
          </a:p>
          <a:p>
            <a:pPr marL="0" indent="0">
              <a:lnSpc>
                <a:spcPct val="85000"/>
              </a:lnSpc>
              <a:defRPr/>
            </a:pPr>
            <a:r>
              <a:rPr lang="nl-NL" dirty="0" smtClean="0"/>
              <a:t>Tijdens erediensten worden zeven kaarsen ontstoken. 1 voor </a:t>
            </a:r>
            <a:r>
              <a:rPr lang="nl-NL" dirty="0" err="1" smtClean="0"/>
              <a:t>Hindoeisme</a:t>
            </a:r>
            <a:r>
              <a:rPr lang="nl-NL" dirty="0" smtClean="0"/>
              <a:t>, Boeddhisme, </a:t>
            </a:r>
            <a:r>
              <a:rPr lang="nl-NL" dirty="0" err="1" smtClean="0"/>
              <a:t>Zoroastrisme</a:t>
            </a:r>
            <a:r>
              <a:rPr lang="nl-NL" dirty="0" smtClean="0"/>
              <a:t>, Jodendom, Christendom en Islam. De laatste voor allen die het licht van de waarheid in de duisternis van menselijke onwetendheid hoog hebben gehouden.</a:t>
            </a:r>
          </a:p>
          <a:p>
            <a:pPr marL="285750" indent="-285750">
              <a:lnSpc>
                <a:spcPct val="85000"/>
              </a:lnSpc>
              <a:buFontTx/>
              <a:buChar char="-"/>
              <a:defRPr/>
            </a:pPr>
            <a:r>
              <a:rPr lang="nl-NL" dirty="0" smtClean="0"/>
              <a:t>Universele eredienst</a:t>
            </a:r>
          </a:p>
          <a:p>
            <a:pPr marL="0" indent="0">
              <a:lnSpc>
                <a:spcPct val="85000"/>
              </a:lnSpc>
              <a:defRPr/>
            </a:pPr>
            <a:endParaRPr lang="nl-NL" dirty="0" smtClean="0"/>
          </a:p>
          <a:p>
            <a:pPr marL="304800" indent="-304800">
              <a:lnSpc>
                <a:spcPct val="85000"/>
              </a:lnSpc>
              <a:defRPr/>
            </a:pPr>
            <a:r>
              <a:rPr lang="nl-NL" dirty="0" smtClean="0"/>
              <a:t> </a:t>
            </a:r>
          </a:p>
          <a:p>
            <a:pPr marL="304800" indent="-304800">
              <a:lnSpc>
                <a:spcPct val="85000"/>
              </a:lnSpc>
              <a:defRPr/>
            </a:pPr>
            <a:r>
              <a:rPr lang="nl-NL" dirty="0" smtClean="0"/>
              <a:t> </a:t>
            </a:r>
          </a:p>
          <a:p>
            <a:pPr marL="304800" indent="-304800">
              <a:lnSpc>
                <a:spcPct val="85000"/>
              </a:lnSpc>
              <a:defRPr/>
            </a:pPr>
            <a:endParaRPr lang="nl-NL" dirty="0" smtClean="0"/>
          </a:p>
          <a:p>
            <a:pPr marL="304800" indent="-304800">
              <a:lnSpc>
                <a:spcPct val="85000"/>
              </a:lnSpc>
              <a:defRPr/>
            </a:pPr>
            <a:r>
              <a:rPr lang="nl-NL" dirty="0" smtClean="0"/>
              <a:t> </a:t>
            </a:r>
          </a:p>
          <a:p>
            <a:pPr marL="304800" indent="-304800">
              <a:lnSpc>
                <a:spcPct val="85000"/>
              </a:lnSpc>
              <a:defRPr/>
            </a:pPr>
            <a:endParaRPr lang="nl-NL"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79375" y="482600"/>
            <a:ext cx="8985250" cy="736600"/>
          </a:xfrm>
        </p:spPr>
        <p:txBody>
          <a:bodyPr/>
          <a:lstStyle/>
          <a:p>
            <a:r>
              <a:rPr lang="en-US" smtClean="0"/>
              <a:t>VOORBEELD 4: PLUM VILLAGE</a:t>
            </a:r>
            <a:br>
              <a:rPr lang="en-US" smtClean="0"/>
            </a:br>
            <a:r>
              <a:rPr lang="en-US" smtClean="0"/>
              <a:t>Dominant discours Indigo</a:t>
            </a:r>
          </a:p>
        </p:txBody>
      </p:sp>
      <p:sp>
        <p:nvSpPr>
          <p:cNvPr id="36867" name="Rectangle 3"/>
          <p:cNvSpPr>
            <a:spLocks noGrp="1" noChangeArrowheads="1"/>
          </p:cNvSpPr>
          <p:nvPr>
            <p:ph type="body" idx="1"/>
          </p:nvPr>
        </p:nvSpPr>
        <p:spPr>
          <a:xfrm>
            <a:off x="228600" y="1219200"/>
            <a:ext cx="8763000" cy="3675063"/>
          </a:xfrm>
        </p:spPr>
        <p:txBody>
          <a:bodyPr/>
          <a:lstStyle/>
          <a:p>
            <a:pPr marL="304800" indent="-304800">
              <a:lnSpc>
                <a:spcPct val="85000"/>
              </a:lnSpc>
              <a:defRPr/>
            </a:pPr>
            <a:endParaRPr lang="nl-NL" dirty="0"/>
          </a:p>
          <a:p>
            <a:pPr marL="304800" indent="-304800">
              <a:lnSpc>
                <a:spcPct val="85000"/>
              </a:lnSpc>
              <a:defRPr/>
            </a:pPr>
            <a:r>
              <a:rPr lang="nl-NL" dirty="0" smtClean="0"/>
              <a:t>Gemeenschap rond de Vietnamese monnik  </a:t>
            </a:r>
            <a:r>
              <a:rPr lang="nl-NL" dirty="0" err="1" smtClean="0"/>
              <a:t>Thich</a:t>
            </a:r>
            <a:r>
              <a:rPr lang="nl-NL" dirty="0" smtClean="0"/>
              <a:t> </a:t>
            </a:r>
            <a:r>
              <a:rPr lang="nl-NL" dirty="0" err="1" smtClean="0"/>
              <a:t>Nhat</a:t>
            </a:r>
            <a:r>
              <a:rPr lang="nl-NL" dirty="0" smtClean="0"/>
              <a:t> </a:t>
            </a:r>
            <a:r>
              <a:rPr lang="nl-NL" dirty="0" err="1" smtClean="0"/>
              <a:t>Hanh</a:t>
            </a:r>
            <a:r>
              <a:rPr lang="nl-NL" dirty="0" smtClean="0"/>
              <a:t> in Zuid Frankrijk</a:t>
            </a:r>
          </a:p>
          <a:p>
            <a:pPr marL="304800" indent="-304800">
              <a:lnSpc>
                <a:spcPct val="85000"/>
              </a:lnSpc>
              <a:defRPr/>
            </a:pPr>
            <a:r>
              <a:rPr lang="nl-NL" dirty="0" err="1" smtClean="0"/>
              <a:t>Thich</a:t>
            </a:r>
            <a:r>
              <a:rPr lang="nl-NL" dirty="0" smtClean="0"/>
              <a:t> </a:t>
            </a:r>
            <a:r>
              <a:rPr lang="nl-NL" dirty="0" err="1" smtClean="0"/>
              <a:t>Nhat</a:t>
            </a:r>
            <a:r>
              <a:rPr lang="nl-NL" dirty="0" smtClean="0"/>
              <a:t> </a:t>
            </a:r>
            <a:r>
              <a:rPr lang="nl-NL" dirty="0" err="1" smtClean="0"/>
              <a:t>Hanh</a:t>
            </a:r>
            <a:r>
              <a:rPr lang="nl-NL" dirty="0" smtClean="0"/>
              <a:t> is een Zen meester, </a:t>
            </a:r>
          </a:p>
          <a:p>
            <a:pPr marL="304800" indent="-304800">
              <a:lnSpc>
                <a:spcPct val="85000"/>
              </a:lnSpc>
              <a:buFontTx/>
              <a:buChar char="-"/>
              <a:defRPr/>
            </a:pPr>
            <a:r>
              <a:rPr lang="nl-NL" dirty="0" smtClean="0"/>
              <a:t>zeer vertrouwd met zowel zijn eigen Boeddhistische als Westerse spiritualiteit.</a:t>
            </a:r>
          </a:p>
          <a:p>
            <a:pPr marL="304800" indent="-304800">
              <a:lnSpc>
                <a:spcPct val="85000"/>
              </a:lnSpc>
              <a:buFontTx/>
              <a:buChar char="-"/>
              <a:defRPr/>
            </a:pPr>
            <a:r>
              <a:rPr lang="nl-NL" dirty="0" smtClean="0"/>
              <a:t>Trainingen en aandacht en </a:t>
            </a:r>
            <a:r>
              <a:rPr lang="nl-NL" dirty="0" err="1" smtClean="0"/>
              <a:t>mindfulness</a:t>
            </a:r>
            <a:endParaRPr lang="nl-NL" dirty="0" smtClean="0"/>
          </a:p>
          <a:p>
            <a:pPr marL="304800" indent="-304800">
              <a:lnSpc>
                <a:spcPct val="85000"/>
              </a:lnSpc>
              <a:buFontTx/>
              <a:buChar char="-"/>
              <a:defRPr/>
            </a:pPr>
            <a:r>
              <a:rPr lang="nl-NL" dirty="0" smtClean="0"/>
              <a:t>Vanuit een houding van compassie, volledig in het hier en nu aanwezig zijn.</a:t>
            </a:r>
          </a:p>
          <a:p>
            <a:pPr marL="0" indent="0">
              <a:lnSpc>
                <a:spcPct val="85000"/>
              </a:lnSpc>
              <a:defRPr/>
            </a:pPr>
            <a:endParaRPr lang="nl-NL" dirty="0"/>
          </a:p>
          <a:p>
            <a:pPr marL="0" indent="0">
              <a:lnSpc>
                <a:spcPct val="85000"/>
              </a:lnSpc>
              <a:defRPr/>
            </a:pPr>
            <a:r>
              <a:rPr lang="nl-NL" dirty="0" smtClean="0"/>
              <a:t>Discours is integraal, in die zin dat het voortkomt uit de Boeddhistische traditie, maar overstijgt deze ook. </a:t>
            </a:r>
          </a:p>
          <a:p>
            <a:pPr marL="0" indent="0">
              <a:lnSpc>
                <a:spcPct val="85000"/>
              </a:lnSpc>
              <a:defRPr/>
            </a:pPr>
            <a:r>
              <a:rPr lang="nl-NL" dirty="0" smtClean="0"/>
              <a:t>Zen is een weg om een wereld die niet klopt toch te kunnen hanteren. </a:t>
            </a:r>
          </a:p>
          <a:p>
            <a:pPr marL="0" indent="0">
              <a:lnSpc>
                <a:spcPct val="85000"/>
              </a:lnSpc>
              <a:defRPr/>
            </a:pPr>
            <a:r>
              <a:rPr lang="nl-NL" dirty="0" err="1" smtClean="0"/>
              <a:t>Plum</a:t>
            </a:r>
            <a:r>
              <a:rPr lang="nl-NL" dirty="0" smtClean="0"/>
              <a:t> </a:t>
            </a:r>
            <a:r>
              <a:rPr lang="nl-NL" dirty="0" err="1" smtClean="0"/>
              <a:t>Village</a:t>
            </a:r>
            <a:r>
              <a:rPr lang="nl-NL" dirty="0" smtClean="0"/>
              <a:t> integreert alle bewustzijnsniveaus inclusief een programma voor de jeugd. Het hele programma is afgestemd op de zoektocht van het individu.</a:t>
            </a:r>
          </a:p>
          <a:p>
            <a:pPr marL="0" indent="0">
              <a:lnSpc>
                <a:spcPct val="85000"/>
              </a:lnSpc>
              <a:defRPr/>
            </a:pPr>
            <a:r>
              <a:rPr lang="nl-NL" dirty="0" smtClean="0"/>
              <a:t>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79375" y="482600"/>
            <a:ext cx="8985250" cy="736600"/>
          </a:xfrm>
        </p:spPr>
        <p:txBody>
          <a:bodyPr/>
          <a:lstStyle/>
          <a:p>
            <a:r>
              <a:rPr lang="nl-NL" smtClean="0"/>
              <a:t>JONGE MENSEN WILLEN ZICH NIET COMMITTEREN AAN EEN GEMEENSCHAP DIE KLEM ZET</a:t>
            </a:r>
          </a:p>
        </p:txBody>
      </p:sp>
      <p:sp>
        <p:nvSpPr>
          <p:cNvPr id="28675" name="Rectangle 3"/>
          <p:cNvSpPr>
            <a:spLocks noGrp="1" noChangeArrowheads="1"/>
          </p:cNvSpPr>
          <p:nvPr>
            <p:ph type="body" idx="1"/>
          </p:nvPr>
        </p:nvSpPr>
        <p:spPr>
          <a:xfrm>
            <a:off x="468313" y="1341438"/>
            <a:ext cx="8140700" cy="4870450"/>
          </a:xfrm>
        </p:spPr>
        <p:txBody>
          <a:bodyPr/>
          <a:lstStyle/>
          <a:p>
            <a:pPr marL="0" indent="0">
              <a:defRPr/>
            </a:pPr>
            <a:r>
              <a:rPr lang="nl-NL" dirty="0" smtClean="0"/>
              <a:t>Waarom zou je nog tot een tot een gemeenschap willen behoren? </a:t>
            </a:r>
          </a:p>
          <a:p>
            <a:pPr marL="0" indent="0">
              <a:defRPr/>
            </a:pPr>
            <a:r>
              <a:rPr lang="nl-NL" dirty="0"/>
              <a:t>	</a:t>
            </a:r>
            <a:r>
              <a:rPr lang="nl-NL" dirty="0" smtClean="0"/>
              <a:t>En waarom tot een gemeenschap die aan religie en levensbeschouwing 	doet?</a:t>
            </a:r>
          </a:p>
          <a:p>
            <a:pPr marL="0" indent="0">
              <a:defRPr/>
            </a:pPr>
            <a:r>
              <a:rPr lang="nl-NL" dirty="0" smtClean="0"/>
              <a:t>Mensen zijn bang klemgezet te worden</a:t>
            </a:r>
          </a:p>
          <a:p>
            <a:pPr marL="285750" indent="-285750">
              <a:buFontTx/>
              <a:buChar char="-"/>
              <a:defRPr/>
            </a:pPr>
            <a:r>
              <a:rPr lang="nl-NL" dirty="0" smtClean="0"/>
              <a:t>Vereist Commitment aan één levensanker, bron van inspiratie of één weg om tot Verlichting te komen.</a:t>
            </a:r>
          </a:p>
          <a:p>
            <a:pPr marL="0" indent="0">
              <a:defRPr/>
            </a:pPr>
            <a:endParaRPr lang="nl-NL" dirty="0"/>
          </a:p>
          <a:p>
            <a:pPr marL="0" indent="0">
              <a:defRPr/>
            </a:pPr>
            <a:r>
              <a:rPr lang="nl-NL" dirty="0" smtClean="0"/>
              <a:t>Mensen kiezen de veilige optie: een cursus hier, een retraite daar. Wel voeding maar geen commitment om niet klem gezet te worden. </a:t>
            </a:r>
          </a:p>
          <a:p>
            <a:pPr marL="0" indent="0">
              <a:defRPr/>
            </a:pPr>
            <a:r>
              <a:rPr lang="nl-NL" dirty="0" smtClean="0"/>
              <a:t>Hoe kunnen we een gemeenschap neerzetten die niet klemt, maar </a:t>
            </a:r>
            <a:r>
              <a:rPr lang="nl-NL" dirty="0" err="1" smtClean="0"/>
              <a:t>ontklemt</a:t>
            </a:r>
            <a:r>
              <a:rPr lang="nl-NL" dirty="0" smtClean="0"/>
              <a:t>?</a:t>
            </a:r>
          </a:p>
          <a:p>
            <a:pPr marL="0" indent="0">
              <a:defRPr/>
            </a:pPr>
            <a:r>
              <a:rPr lang="nl-NL" dirty="0" smtClean="0"/>
              <a:t>Een gemeenschap waar je niets hoeft te geloven, maar wel veel mag geloven.</a:t>
            </a:r>
          </a:p>
          <a:p>
            <a:pPr marL="0" indent="0">
              <a:defRPr/>
            </a:pPr>
            <a:endParaRPr lang="nl-NL" dirty="0"/>
          </a:p>
          <a:p>
            <a:pPr marL="0" indent="0">
              <a:defRPr/>
            </a:pPr>
            <a:r>
              <a:rPr lang="nl-NL" dirty="0" smtClean="0"/>
              <a:t>Kernpunt: Het gaat om jouw zoektocht, niet mijn levensanker.</a:t>
            </a:r>
          </a:p>
          <a:p>
            <a:pPr marL="0" indent="0">
              <a:defRPr/>
            </a:pPr>
            <a:r>
              <a:rPr lang="nl-NL" dirty="0" smtClean="0"/>
              <a:t> </a:t>
            </a:r>
          </a:p>
          <a:p>
            <a:pPr marL="0" indent="0">
              <a:defRPr/>
            </a:pPr>
            <a:endParaRPr lang="nl-NL" dirty="0" smtClean="0"/>
          </a:p>
          <a:p>
            <a:pPr lvl="1">
              <a:buFontTx/>
              <a:buNone/>
              <a:defRPr/>
            </a:pPr>
            <a:endParaRPr lang="nl-NL" dirty="0"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79375" y="482600"/>
            <a:ext cx="8985250" cy="736600"/>
          </a:xfrm>
        </p:spPr>
        <p:txBody>
          <a:bodyPr/>
          <a:lstStyle/>
          <a:p>
            <a:r>
              <a:rPr lang="nl-NL" smtClean="0"/>
              <a:t>HOE CREEREN WE EEN GEMEENSCHAP DIE ONTKLEMT?</a:t>
            </a:r>
            <a:br>
              <a:rPr lang="nl-NL" smtClean="0"/>
            </a:br>
            <a:r>
              <a:rPr lang="nl-NL" smtClean="0"/>
              <a:t>De Amerikaanse psycholoog Carl Rogers als leermeester</a:t>
            </a:r>
          </a:p>
        </p:txBody>
      </p:sp>
      <p:sp>
        <p:nvSpPr>
          <p:cNvPr id="49155" name="Rectangle 3"/>
          <p:cNvSpPr>
            <a:spLocks noGrp="1" noChangeArrowheads="1"/>
          </p:cNvSpPr>
          <p:nvPr>
            <p:ph type="body" idx="1"/>
          </p:nvPr>
        </p:nvSpPr>
        <p:spPr>
          <a:xfrm>
            <a:off x="468313" y="1341438"/>
            <a:ext cx="8140700" cy="3876675"/>
          </a:xfrm>
        </p:spPr>
        <p:txBody>
          <a:bodyPr/>
          <a:lstStyle/>
          <a:p>
            <a:pPr marL="0" indent="0"/>
            <a:r>
              <a:rPr lang="nl-NL" smtClean="0"/>
              <a:t>Om spirituele groei te stimuleren in ons als individuen, in onze afdelingen en in de gemeenschap als geheel, </a:t>
            </a:r>
          </a:p>
          <a:p>
            <a:pPr marL="0" indent="0"/>
            <a:r>
              <a:rPr lang="nl-NL" i="1" smtClean="0"/>
              <a:t>verbinden we ons in een systeem van helpende relaties.</a:t>
            </a:r>
          </a:p>
          <a:p>
            <a:pPr marL="0" indent="0"/>
            <a:r>
              <a:rPr lang="nl-NL" i="1" smtClean="0"/>
              <a:t>- door oprecht te zijn</a:t>
            </a:r>
          </a:p>
          <a:p>
            <a:pPr marL="0" indent="0">
              <a:buFontTx/>
              <a:buChar char="-"/>
            </a:pPr>
            <a:r>
              <a:rPr lang="nl-NL" i="1" smtClean="0"/>
              <a:t> door elkaar onvoorwaardelijk positief tegemoet te treden en</a:t>
            </a:r>
          </a:p>
          <a:p>
            <a:pPr marL="0" indent="0">
              <a:buFontTx/>
              <a:buChar char="-"/>
            </a:pPr>
            <a:r>
              <a:rPr lang="nl-NL" i="1" smtClean="0"/>
              <a:t> door empathisch begrip</a:t>
            </a:r>
          </a:p>
          <a:p>
            <a:pPr marL="0" indent="0"/>
            <a:endParaRPr lang="nl-NL" smtClean="0"/>
          </a:p>
          <a:p>
            <a:pPr marL="0" indent="0"/>
            <a:r>
              <a:rPr lang="nl-NL" smtClean="0"/>
              <a:t>Dit resulteert in onze openheid, tolerantie en acceptatie, maar schetst ook de grenzen die we daaraan stellen:</a:t>
            </a:r>
          </a:p>
          <a:p>
            <a:pPr marL="0" indent="0"/>
            <a:r>
              <a:rPr lang="nl-NL" smtClean="0"/>
              <a:t>Als de ruimte voor spirituele groei of the mogelijkheid voor helpende relaties in gevaar is, dan voelen we ons gerechtvaardigd daartegen in verweer te komen.</a:t>
            </a:r>
          </a:p>
          <a:p>
            <a:pPr marL="0" indent="0"/>
            <a:endParaRPr lang="nl-NL" smtClean="0"/>
          </a:p>
          <a:p>
            <a:pPr lvl="1">
              <a:buFontTx/>
              <a:buNone/>
            </a:pPr>
            <a:endParaRPr lang="nl-NL"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79375" y="482600"/>
            <a:ext cx="8985250" cy="736600"/>
          </a:xfrm>
        </p:spPr>
        <p:txBody>
          <a:bodyPr/>
          <a:lstStyle/>
          <a:p>
            <a:r>
              <a:rPr lang="nl-NL" smtClean="0"/>
              <a:t>HOE ZIET ZO’N GEMEENSCHAP ERUIT?</a:t>
            </a:r>
            <a:br>
              <a:rPr lang="nl-NL" smtClean="0"/>
            </a:br>
            <a:endParaRPr lang="nl-NL" smtClean="0"/>
          </a:p>
        </p:txBody>
      </p:sp>
      <p:sp>
        <p:nvSpPr>
          <p:cNvPr id="50179" name="Rectangle 3"/>
          <p:cNvSpPr>
            <a:spLocks noGrp="1" noChangeArrowheads="1"/>
          </p:cNvSpPr>
          <p:nvPr>
            <p:ph type="body" idx="1"/>
          </p:nvPr>
        </p:nvSpPr>
        <p:spPr>
          <a:xfrm>
            <a:off x="468313" y="1341438"/>
            <a:ext cx="8140700" cy="4549775"/>
          </a:xfrm>
        </p:spPr>
        <p:txBody>
          <a:bodyPr/>
          <a:lstStyle/>
          <a:p>
            <a:pPr marL="0" indent="0"/>
            <a:r>
              <a:rPr lang="nl-NL" smtClean="0"/>
              <a:t>Een plek waar jij je veilig voelt om te zoeken, vrij van oordelen en vrij van verwachtingspatronen. </a:t>
            </a:r>
          </a:p>
          <a:p>
            <a:pPr marL="0" indent="0"/>
            <a:r>
              <a:rPr lang="nl-NL" smtClean="0"/>
              <a:t>Er ligt geen oplossing of weg klaar.</a:t>
            </a:r>
          </a:p>
          <a:p>
            <a:pPr marL="0" indent="0"/>
            <a:r>
              <a:rPr lang="nl-NL" smtClean="0"/>
              <a:t>Gemeenschap gedragen door de deelnemers zelf.</a:t>
            </a:r>
          </a:p>
          <a:p>
            <a:pPr marL="0" indent="0"/>
            <a:r>
              <a:rPr lang="nl-NL" smtClean="0"/>
              <a:t>Een werkplek waar het leven wordt gevierd in al zijn kwaliteiten, met al zijn vragen, verdriet en pijn. </a:t>
            </a:r>
          </a:p>
          <a:p>
            <a:pPr marL="0" indent="0"/>
            <a:r>
              <a:rPr lang="nl-NL" smtClean="0"/>
              <a:t>Een werkplek waar levensvragen op tafel komen zonder voorbehoud.</a:t>
            </a:r>
          </a:p>
          <a:p>
            <a:pPr marL="0" indent="0"/>
            <a:r>
              <a:rPr lang="nl-NL" smtClean="0"/>
              <a:t>Delen en helen</a:t>
            </a:r>
          </a:p>
          <a:p>
            <a:pPr marL="0" indent="0"/>
            <a:r>
              <a:rPr lang="nl-NL" smtClean="0"/>
              <a:t>Zoeken en vinden,</a:t>
            </a:r>
          </a:p>
          <a:p>
            <a:pPr marL="0" indent="0"/>
            <a:r>
              <a:rPr lang="nl-NL" smtClean="0"/>
              <a:t>Alleen en met elkaar, </a:t>
            </a:r>
          </a:p>
          <a:p>
            <a:pPr marL="0" indent="0"/>
            <a:r>
              <a:rPr lang="nl-NL" smtClean="0"/>
              <a:t>Betrokken op een gemeenschappelijke toekomst in verantwoordelijkheid voor onze omgeving.</a:t>
            </a:r>
          </a:p>
          <a:p>
            <a:pPr marL="0" indent="0"/>
            <a:endParaRPr lang="nl-NL" smtClean="0"/>
          </a:p>
          <a:p>
            <a:pPr marL="0" indent="0"/>
            <a:endParaRPr lang="nl-NL" smtClean="0"/>
          </a:p>
          <a:p>
            <a:pPr lvl="1">
              <a:buFontTx/>
              <a:buNone/>
            </a:pPr>
            <a:endParaRPr lang="nl-NL"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79375" y="482600"/>
            <a:ext cx="8985250" cy="736600"/>
          </a:xfrm>
        </p:spPr>
        <p:txBody>
          <a:bodyPr/>
          <a:lstStyle/>
          <a:p>
            <a:r>
              <a:rPr lang="nl-NL" smtClean="0"/>
              <a:t>WAT IS DE ROL VAN DE CHRISTELIJKE TRADITIE?</a:t>
            </a:r>
            <a:br>
              <a:rPr lang="nl-NL" smtClean="0"/>
            </a:br>
            <a:endParaRPr lang="nl-NL" smtClean="0"/>
          </a:p>
        </p:txBody>
      </p:sp>
      <p:sp>
        <p:nvSpPr>
          <p:cNvPr id="51203" name="Rectangle 3"/>
          <p:cNvSpPr>
            <a:spLocks noGrp="1" noChangeArrowheads="1"/>
          </p:cNvSpPr>
          <p:nvPr>
            <p:ph type="body" idx="1"/>
          </p:nvPr>
        </p:nvSpPr>
        <p:spPr>
          <a:xfrm>
            <a:off x="468313" y="1341438"/>
            <a:ext cx="8140700" cy="3798887"/>
          </a:xfrm>
        </p:spPr>
        <p:txBody>
          <a:bodyPr/>
          <a:lstStyle/>
          <a:p>
            <a:r>
              <a:rPr lang="nl-NL" smtClean="0"/>
              <a:t>De nieuwe opzet vraag om een zorgvuldige omgang met de Christelijke traditie:</a:t>
            </a:r>
          </a:p>
          <a:p>
            <a:r>
              <a:rPr lang="nl-NL" smtClean="0"/>
              <a:t>Vrijzinnigheid moet vrijzinnig Christendom niet benadrukken omdat het haar oorsprong en traditie is. </a:t>
            </a:r>
          </a:p>
          <a:p>
            <a:r>
              <a:rPr lang="nl-NL" smtClean="0"/>
              <a:t>Vrijzinnigheid moet vrijzinnig Christendom niet behandelen als een geloofsrichting die meer waar zou zijn dan enige andere religieuze overtuiging. </a:t>
            </a:r>
          </a:p>
          <a:p>
            <a:r>
              <a:rPr lang="nl-NL" smtClean="0"/>
              <a:t>Vrijzinnigheid moet vrijzinnig christendom niet behandelen als iets exclusiefs omdat het de basis is van onze Westerse cultuur. </a:t>
            </a:r>
          </a:p>
          <a:p>
            <a:r>
              <a:rPr lang="nl-NL" smtClean="0"/>
              <a:t>Vrijzinnigheid moet vrijzinnig Christendom niet voortrekken omdat het een gemeenschappelijke bron van inspiratie zou zijn voor al de leden van deze gemeenschap. </a:t>
            </a:r>
          </a:p>
          <a:p>
            <a:r>
              <a:rPr lang="nl-NL" i="1" smtClean="0"/>
              <a:t>Maar</a:t>
            </a:r>
            <a:r>
              <a:rPr lang="nl-NL" smtClean="0"/>
              <a:t> vrijzinnigheid moet de Christelijke vrijzinnigheid in zijn gemeenschappen hooghouden, omdat veel van haar leden er sterk door geïnspireerd worden en het een essentieel onderdeel is van hun zoektocht.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ChangeArrowheads="1"/>
          </p:cNvSpPr>
          <p:nvPr/>
        </p:nvSpPr>
        <p:spPr bwMode="auto">
          <a:xfrm>
            <a:off x="158750" y="228600"/>
            <a:ext cx="8985250" cy="736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lIns="100012" tIns="46038" rIns="100012" bIns="46038">
            <a:spAutoFit/>
          </a:bodyPr>
          <a:lstStyle/>
          <a:p>
            <a:pPr algn="ctr">
              <a:lnSpc>
                <a:spcPct val="95000"/>
              </a:lnSpc>
              <a:spcBef>
                <a:spcPct val="0"/>
              </a:spcBef>
              <a:buFontTx/>
              <a:buNone/>
            </a:pPr>
            <a:r>
              <a:rPr lang="nl-NL" sz="2200">
                <a:solidFill>
                  <a:schemeClr val="tx2"/>
                </a:solidFill>
              </a:rPr>
              <a:t>Is vrijzinnig geloof een religie? </a:t>
            </a:r>
            <a:br>
              <a:rPr lang="nl-NL" sz="2200">
                <a:solidFill>
                  <a:schemeClr val="tx2"/>
                </a:solidFill>
              </a:rPr>
            </a:br>
            <a:r>
              <a:rPr lang="nl-NL" sz="2200">
                <a:solidFill>
                  <a:schemeClr val="tx2"/>
                </a:solidFill>
              </a:rPr>
              <a:t>Laten we kijken naar drie definities religie</a:t>
            </a:r>
          </a:p>
        </p:txBody>
      </p:sp>
      <p:sp>
        <p:nvSpPr>
          <p:cNvPr id="6147" name="Rectangle 5"/>
          <p:cNvSpPr>
            <a:spLocks noChangeArrowheads="1"/>
          </p:cNvSpPr>
          <p:nvPr/>
        </p:nvSpPr>
        <p:spPr bwMode="auto">
          <a:xfrm>
            <a:off x="584200" y="1531938"/>
            <a:ext cx="8140700" cy="3876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lIns="100012" tIns="46038" rIns="100012" bIns="46038">
            <a:spAutoFit/>
          </a:bodyPr>
          <a:lstStyle/>
          <a:p>
            <a:pPr defTabSz="976313">
              <a:lnSpc>
                <a:spcPct val="95000"/>
              </a:lnSpc>
              <a:spcBef>
                <a:spcPct val="35000"/>
              </a:spcBef>
              <a:buFontTx/>
              <a:buNone/>
            </a:pPr>
            <a:r>
              <a:rPr lang="en-US" sz="1600"/>
              <a:t>Als je alle definities van religie bekijkt, dan zijn die ruwweg in drie groepen te verdelen.</a:t>
            </a:r>
          </a:p>
          <a:p>
            <a:pPr defTabSz="976313">
              <a:lnSpc>
                <a:spcPct val="95000"/>
              </a:lnSpc>
              <a:spcBef>
                <a:spcPct val="35000"/>
              </a:spcBef>
              <a:buFontTx/>
              <a:buNone/>
            </a:pPr>
            <a:r>
              <a:rPr lang="en-US" sz="1600"/>
              <a:t>Traditie 1 (Durkheim): Religie is een sociaal systeem dat zich bezig houdt met heilige zaken</a:t>
            </a:r>
          </a:p>
          <a:p>
            <a:pPr defTabSz="976313">
              <a:lnSpc>
                <a:spcPct val="95000"/>
              </a:lnSpc>
              <a:spcBef>
                <a:spcPct val="35000"/>
              </a:spcBef>
              <a:buFontTx/>
              <a:buNone/>
            </a:pPr>
            <a:endParaRPr lang="en-US" sz="1600" i="1"/>
          </a:p>
          <a:p>
            <a:pPr defTabSz="976313">
              <a:lnSpc>
                <a:spcPct val="95000"/>
              </a:lnSpc>
              <a:spcBef>
                <a:spcPct val="35000"/>
              </a:spcBef>
              <a:buFontTx/>
              <a:buNone/>
            </a:pPr>
            <a:endParaRPr lang="en-US" sz="1600" i="1"/>
          </a:p>
          <a:p>
            <a:pPr defTabSz="976313">
              <a:lnSpc>
                <a:spcPct val="95000"/>
              </a:lnSpc>
              <a:spcBef>
                <a:spcPct val="35000"/>
              </a:spcBef>
              <a:buFontTx/>
              <a:buNone/>
            </a:pPr>
            <a:r>
              <a:rPr lang="en-US" sz="1600"/>
              <a:t>Traditie 2 (Tillich): Religie is reflectie op uiteindelijke zingeving</a:t>
            </a:r>
          </a:p>
          <a:p>
            <a:pPr defTabSz="976313">
              <a:lnSpc>
                <a:spcPct val="95000"/>
              </a:lnSpc>
              <a:spcBef>
                <a:spcPct val="35000"/>
              </a:spcBef>
              <a:buFontTx/>
              <a:buNone/>
            </a:pPr>
            <a:endParaRPr lang="en-US" sz="1600"/>
          </a:p>
          <a:p>
            <a:pPr defTabSz="976313">
              <a:lnSpc>
                <a:spcPct val="95000"/>
              </a:lnSpc>
              <a:spcBef>
                <a:spcPct val="35000"/>
              </a:spcBef>
              <a:buFontTx/>
              <a:buNone/>
            </a:pPr>
            <a:endParaRPr lang="en-US" sz="1600"/>
          </a:p>
          <a:p>
            <a:pPr defTabSz="976313">
              <a:lnSpc>
                <a:spcPct val="95000"/>
              </a:lnSpc>
              <a:spcBef>
                <a:spcPct val="35000"/>
              </a:spcBef>
              <a:buFontTx/>
              <a:buNone/>
            </a:pPr>
            <a:r>
              <a:rPr lang="en-US" sz="1600"/>
              <a:t>Traditie 3 (Tylor): Religie heeft te maken met communicatie met, of betrokkenheid op een onzienlijke werkelijkheid.</a:t>
            </a:r>
          </a:p>
          <a:p>
            <a:pPr defTabSz="976313">
              <a:lnSpc>
                <a:spcPct val="95000"/>
              </a:lnSpc>
              <a:spcBef>
                <a:spcPct val="35000"/>
              </a:spcBef>
              <a:buFontTx/>
              <a:buNone/>
            </a:pPr>
            <a:endParaRPr lang="en-US" sz="1600"/>
          </a:p>
          <a:p>
            <a:pPr defTabSz="976313">
              <a:lnSpc>
                <a:spcPct val="95000"/>
              </a:lnSpc>
              <a:spcBef>
                <a:spcPct val="35000"/>
              </a:spcBef>
              <a:buFontTx/>
              <a:buNone/>
            </a:pPr>
            <a:endParaRPr lang="en-US" sz="16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79375" y="482600"/>
            <a:ext cx="8985250" cy="414338"/>
          </a:xfrm>
        </p:spPr>
        <p:txBody>
          <a:bodyPr/>
          <a:lstStyle/>
          <a:p>
            <a:r>
              <a:rPr lang="en-US" smtClean="0"/>
              <a:t>INITIATIEVEN VAN ONDEROP</a:t>
            </a:r>
          </a:p>
        </p:txBody>
      </p:sp>
      <p:sp>
        <p:nvSpPr>
          <p:cNvPr id="52227" name="Rectangle 3"/>
          <p:cNvSpPr>
            <a:spLocks noGrp="1" noChangeArrowheads="1"/>
          </p:cNvSpPr>
          <p:nvPr>
            <p:ph type="body" idx="1"/>
          </p:nvPr>
        </p:nvSpPr>
        <p:spPr>
          <a:xfrm>
            <a:off x="228600" y="1219200"/>
            <a:ext cx="8763000" cy="4267200"/>
          </a:xfrm>
        </p:spPr>
        <p:txBody>
          <a:bodyPr/>
          <a:lstStyle/>
          <a:p>
            <a:pPr marL="304800" indent="-304800">
              <a:lnSpc>
                <a:spcPct val="85000"/>
              </a:lnSpc>
            </a:pPr>
            <a:endParaRPr lang="nl-NL" smtClean="0"/>
          </a:p>
          <a:p>
            <a:pPr marL="304800" indent="-304800">
              <a:lnSpc>
                <a:spcPct val="85000"/>
              </a:lnSpc>
            </a:pPr>
            <a:r>
              <a:rPr lang="nl-NL" smtClean="0"/>
              <a:t>Ideeën en initiatieven komen van de leden zelf. Zo vormen zijn een afspiegeling van hun zoektocht. </a:t>
            </a:r>
          </a:p>
          <a:p>
            <a:pPr marL="304800" indent="-304800">
              <a:lnSpc>
                <a:spcPct val="85000"/>
              </a:lnSpc>
            </a:pPr>
            <a:endParaRPr lang="nl-NL" smtClean="0"/>
          </a:p>
          <a:p>
            <a:pPr marL="304800" indent="-304800">
              <a:lnSpc>
                <a:spcPct val="85000"/>
              </a:lnSpc>
            </a:pPr>
            <a:r>
              <a:rPr lang="nl-NL" smtClean="0"/>
              <a:t>Vrij en veranderend programma met veel participatie.</a:t>
            </a:r>
          </a:p>
          <a:p>
            <a:pPr marL="304800" indent="-304800">
              <a:lnSpc>
                <a:spcPct val="85000"/>
              </a:lnSpc>
            </a:pPr>
            <a:endParaRPr lang="nl-NL" smtClean="0"/>
          </a:p>
          <a:p>
            <a:pPr marL="304800" indent="-304800">
              <a:lnSpc>
                <a:spcPct val="85000"/>
              </a:lnSpc>
            </a:pPr>
            <a:r>
              <a:rPr lang="nl-NL" smtClean="0"/>
              <a:t>De gemeenschap is zich bewust van de eigen “couleur locale”. </a:t>
            </a:r>
          </a:p>
          <a:p>
            <a:pPr marL="304800" indent="-304800">
              <a:lnSpc>
                <a:spcPct val="85000"/>
              </a:lnSpc>
            </a:pPr>
            <a:r>
              <a:rPr lang="nl-NL" smtClean="0"/>
              <a:t>	Balans tussen cultureel aanbod, spirituele focus, sociaal engagement</a:t>
            </a:r>
          </a:p>
          <a:p>
            <a:pPr marL="304800" indent="-304800">
              <a:lnSpc>
                <a:spcPct val="85000"/>
              </a:lnSpc>
            </a:pPr>
            <a:endParaRPr lang="nl-NL" smtClean="0"/>
          </a:p>
          <a:p>
            <a:pPr marL="304800" indent="-304800">
              <a:lnSpc>
                <a:spcPct val="85000"/>
              </a:lnSpc>
            </a:pPr>
            <a:r>
              <a:rPr lang="nl-NL" smtClean="0"/>
              <a:t>“Hier doen we alleen maar dingen die we heel leuk vinden” (NPB Driebergen) in plaats van “wij hebben moeite om de zaak draaiende te houden”.</a:t>
            </a:r>
          </a:p>
          <a:p>
            <a:pPr marL="304800" indent="-304800">
              <a:lnSpc>
                <a:spcPct val="85000"/>
              </a:lnSpc>
            </a:pPr>
            <a:r>
              <a:rPr lang="nl-NL" smtClean="0"/>
              <a:t> </a:t>
            </a:r>
          </a:p>
          <a:p>
            <a:pPr marL="304800" indent="-304800">
              <a:lnSpc>
                <a:spcPct val="85000"/>
              </a:lnSpc>
            </a:pPr>
            <a:r>
              <a:rPr lang="nl-NL" smtClean="0"/>
              <a:t>Flexibiliteit is een sleutelwoord.</a:t>
            </a:r>
          </a:p>
          <a:p>
            <a:pPr marL="304800" indent="-304800">
              <a:lnSpc>
                <a:spcPct val="85000"/>
              </a:lnSpc>
            </a:pPr>
            <a:r>
              <a:rPr lang="nl-NL" smtClean="0"/>
              <a:t> </a:t>
            </a:r>
          </a:p>
          <a:p>
            <a:pPr marL="304800" indent="-304800">
              <a:lnSpc>
                <a:spcPct val="85000"/>
              </a:lnSpc>
            </a:pPr>
            <a:endParaRPr lang="nl-NL"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79375" y="482600"/>
            <a:ext cx="8985250" cy="414338"/>
          </a:xfrm>
        </p:spPr>
        <p:txBody>
          <a:bodyPr/>
          <a:lstStyle/>
          <a:p>
            <a:r>
              <a:rPr lang="en-US" smtClean="0"/>
              <a:t>ACTIVITEITEN </a:t>
            </a:r>
          </a:p>
        </p:txBody>
      </p:sp>
      <p:sp>
        <p:nvSpPr>
          <p:cNvPr id="53251" name="Rectangle 3"/>
          <p:cNvSpPr>
            <a:spLocks noGrp="1" noChangeArrowheads="1"/>
          </p:cNvSpPr>
          <p:nvPr>
            <p:ph type="body" idx="1"/>
          </p:nvPr>
        </p:nvSpPr>
        <p:spPr>
          <a:xfrm>
            <a:off x="228600" y="1219200"/>
            <a:ext cx="8763000" cy="5448287"/>
          </a:xfrm>
        </p:spPr>
        <p:txBody>
          <a:bodyPr/>
          <a:lstStyle/>
          <a:p>
            <a:pPr marL="304800" indent="-304800">
              <a:lnSpc>
                <a:spcPct val="85000"/>
              </a:lnSpc>
            </a:pPr>
            <a:r>
              <a:rPr lang="nl-NL" dirty="0" smtClean="0"/>
              <a:t>De verschillende pijlers dienen aan de orde te komen in het programma.</a:t>
            </a:r>
          </a:p>
          <a:p>
            <a:pPr marL="304800" indent="-304800">
              <a:lnSpc>
                <a:spcPct val="85000"/>
              </a:lnSpc>
            </a:pPr>
            <a:endParaRPr lang="nl-NL" dirty="0"/>
          </a:p>
          <a:p>
            <a:pPr marL="304800" indent="-304800">
              <a:lnSpc>
                <a:spcPct val="85000"/>
              </a:lnSpc>
            </a:pPr>
            <a:r>
              <a:rPr lang="nl-NL" dirty="0" smtClean="0"/>
              <a:t>Voorbeeld:</a:t>
            </a:r>
          </a:p>
          <a:p>
            <a:pPr marL="304800" indent="-304800">
              <a:lnSpc>
                <a:spcPct val="85000"/>
              </a:lnSpc>
              <a:buFontTx/>
              <a:buChar char="-"/>
            </a:pPr>
            <a:r>
              <a:rPr lang="nl-NL" dirty="0" smtClean="0"/>
              <a:t>Een ouder iemand met een gereformeerde achtergrond komt door lezingen in aanraking met </a:t>
            </a:r>
            <a:r>
              <a:rPr lang="nl-NL" dirty="0" err="1" smtClean="0"/>
              <a:t>taoisme</a:t>
            </a:r>
            <a:endParaRPr lang="nl-NL" dirty="0" smtClean="0"/>
          </a:p>
          <a:p>
            <a:pPr marL="304800" indent="-304800">
              <a:lnSpc>
                <a:spcPct val="85000"/>
              </a:lnSpc>
              <a:buFontTx/>
              <a:buChar char="-"/>
            </a:pPr>
            <a:r>
              <a:rPr lang="nl-NL" dirty="0" smtClean="0"/>
              <a:t>Een gespreksgroep help haar om dit inzicht te integreren in haar leven</a:t>
            </a:r>
          </a:p>
          <a:p>
            <a:pPr marL="304800" indent="-304800">
              <a:lnSpc>
                <a:spcPct val="85000"/>
              </a:lnSpc>
              <a:buFontTx/>
              <a:buChar char="-"/>
            </a:pPr>
            <a:r>
              <a:rPr lang="nl-NL" dirty="0" smtClean="0"/>
              <a:t>Enkele jaren later bezoekt zij een meditatiegroep om zich verder door het </a:t>
            </a:r>
            <a:r>
              <a:rPr lang="nl-NL" dirty="0" err="1" smtClean="0"/>
              <a:t>Taoisme</a:t>
            </a:r>
            <a:r>
              <a:rPr lang="nl-NL" dirty="0" smtClean="0"/>
              <a:t> te laten inspireren.</a:t>
            </a:r>
          </a:p>
          <a:p>
            <a:pPr marL="0" indent="0">
              <a:lnSpc>
                <a:spcPct val="85000"/>
              </a:lnSpc>
            </a:pPr>
            <a:endParaRPr lang="nl-NL" dirty="0" smtClean="0"/>
          </a:p>
          <a:p>
            <a:pPr marL="0" indent="0">
              <a:lnSpc>
                <a:spcPct val="85000"/>
              </a:lnSpc>
            </a:pPr>
            <a:r>
              <a:rPr lang="nl-NL" dirty="0" smtClean="0"/>
              <a:t>Veel verschillende spirituele bronnen en tradities komen naast elkaar aan bod.</a:t>
            </a:r>
            <a:endParaRPr lang="nl-NL" dirty="0"/>
          </a:p>
          <a:p>
            <a:pPr marL="0" indent="0">
              <a:lnSpc>
                <a:spcPct val="85000"/>
              </a:lnSpc>
            </a:pPr>
            <a:endParaRPr lang="nl-NL" dirty="0" smtClean="0"/>
          </a:p>
          <a:p>
            <a:pPr marL="0" indent="0">
              <a:lnSpc>
                <a:spcPct val="85000"/>
              </a:lnSpc>
            </a:pPr>
            <a:r>
              <a:rPr lang="nl-NL" dirty="0" smtClean="0"/>
              <a:t>Het aanbod spreekt het fysieke, mentale en spirituele gebied aan.</a:t>
            </a:r>
          </a:p>
          <a:p>
            <a:pPr marL="0" indent="0">
              <a:lnSpc>
                <a:spcPct val="85000"/>
              </a:lnSpc>
            </a:pPr>
            <a:endParaRPr lang="nl-NL" dirty="0" smtClean="0"/>
          </a:p>
          <a:p>
            <a:pPr marL="304800" indent="-304800">
              <a:lnSpc>
                <a:spcPct val="85000"/>
              </a:lnSpc>
            </a:pPr>
            <a:r>
              <a:rPr lang="nl-NL" dirty="0" smtClean="0"/>
              <a:t>Ook “het beeld” is belangrijk: b.v. bezoek van tentoonstellingen, musea, film</a:t>
            </a:r>
          </a:p>
          <a:p>
            <a:pPr marL="304800" indent="-304800">
              <a:lnSpc>
                <a:spcPct val="85000"/>
              </a:lnSpc>
            </a:pPr>
            <a:endParaRPr lang="nl-NL" dirty="0"/>
          </a:p>
          <a:p>
            <a:pPr marL="304800" indent="-304800">
              <a:lnSpc>
                <a:spcPct val="85000"/>
              </a:lnSpc>
            </a:pPr>
            <a:r>
              <a:rPr lang="nl-NL" dirty="0" smtClean="0"/>
              <a:t>Interactieve activiteiten: b.v. </a:t>
            </a:r>
            <a:r>
              <a:rPr lang="nl-NL" dirty="0" err="1" smtClean="0"/>
              <a:t>agape</a:t>
            </a:r>
            <a:r>
              <a:rPr lang="nl-NL" dirty="0" smtClean="0"/>
              <a:t> maaltijden (Alain de </a:t>
            </a:r>
            <a:r>
              <a:rPr lang="nl-NL" dirty="0" err="1" smtClean="0"/>
              <a:t>Botton</a:t>
            </a:r>
            <a:r>
              <a:rPr lang="nl-NL" dirty="0" smtClean="0"/>
              <a:t>)</a:t>
            </a:r>
          </a:p>
          <a:p>
            <a:pPr marL="304800" indent="-304800">
              <a:lnSpc>
                <a:spcPct val="85000"/>
              </a:lnSpc>
            </a:pPr>
            <a:endParaRPr lang="nl-NL" dirty="0"/>
          </a:p>
          <a:p>
            <a:pPr marL="304800" indent="-304800">
              <a:lnSpc>
                <a:spcPct val="85000"/>
              </a:lnSpc>
            </a:pPr>
            <a:r>
              <a:rPr lang="nl-NL" dirty="0" smtClean="0"/>
              <a:t>Partnercontact </a:t>
            </a:r>
          </a:p>
          <a:p>
            <a:pPr marL="304800" indent="-304800">
              <a:lnSpc>
                <a:spcPct val="85000"/>
              </a:lnSpc>
            </a:pPr>
            <a:endParaRPr lang="nl-NL" dirty="0" smtClean="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79375" y="482600"/>
            <a:ext cx="8985250" cy="414338"/>
          </a:xfrm>
        </p:spPr>
        <p:txBody>
          <a:bodyPr/>
          <a:lstStyle/>
          <a:p>
            <a:r>
              <a:rPr lang="en-US" dirty="0" smtClean="0"/>
              <a:t>ROL EN PLAATS VAN DE VOORGANGER </a:t>
            </a:r>
          </a:p>
        </p:txBody>
      </p:sp>
      <p:sp>
        <p:nvSpPr>
          <p:cNvPr id="53251" name="Rectangle 3"/>
          <p:cNvSpPr>
            <a:spLocks noGrp="1" noChangeArrowheads="1"/>
          </p:cNvSpPr>
          <p:nvPr>
            <p:ph type="body" idx="1"/>
          </p:nvPr>
        </p:nvSpPr>
        <p:spPr>
          <a:xfrm>
            <a:off x="228600" y="1219200"/>
            <a:ext cx="8763000" cy="6420861"/>
          </a:xfrm>
        </p:spPr>
        <p:txBody>
          <a:bodyPr/>
          <a:lstStyle/>
          <a:p>
            <a:pPr marL="304800" indent="-304800">
              <a:lnSpc>
                <a:spcPct val="85000"/>
              </a:lnSpc>
            </a:pPr>
            <a:r>
              <a:rPr lang="nl-NL" dirty="0" smtClean="0"/>
              <a:t>De rol van de voorganger verandert met het discours</a:t>
            </a:r>
          </a:p>
          <a:p>
            <a:pPr marL="304800" indent="-304800">
              <a:lnSpc>
                <a:spcPct val="85000"/>
              </a:lnSpc>
            </a:pPr>
            <a:r>
              <a:rPr lang="nl-NL" dirty="0" smtClean="0"/>
              <a:t>Oranje: </a:t>
            </a:r>
          </a:p>
          <a:p>
            <a:pPr marL="304800" indent="-304800">
              <a:lnSpc>
                <a:spcPct val="85000"/>
              </a:lnSpc>
              <a:buFontTx/>
              <a:buChar char="-"/>
            </a:pPr>
            <a:r>
              <a:rPr lang="nl-NL" dirty="0" smtClean="0"/>
              <a:t>Met name de verlichte uitleg van het oude verhaal.</a:t>
            </a:r>
          </a:p>
          <a:p>
            <a:pPr marL="0" indent="0">
              <a:lnSpc>
                <a:spcPct val="85000"/>
              </a:lnSpc>
            </a:pPr>
            <a:endParaRPr lang="nl-NL" dirty="0" smtClean="0"/>
          </a:p>
          <a:p>
            <a:pPr marL="304800" indent="-304800">
              <a:lnSpc>
                <a:spcPct val="85000"/>
              </a:lnSpc>
            </a:pPr>
            <a:r>
              <a:rPr lang="nl-NL" dirty="0" smtClean="0"/>
              <a:t>Groen:</a:t>
            </a:r>
          </a:p>
          <a:p>
            <a:pPr marL="304800" indent="-304800">
              <a:lnSpc>
                <a:spcPct val="85000"/>
              </a:lnSpc>
              <a:buFontTx/>
              <a:buChar char="-"/>
            </a:pPr>
            <a:r>
              <a:rPr lang="nl-NL" dirty="0" smtClean="0"/>
              <a:t>Groen bewustzijn vaak kritisch tegenover een voorganger</a:t>
            </a:r>
          </a:p>
          <a:p>
            <a:pPr marL="304800" indent="-304800">
              <a:lnSpc>
                <a:spcPct val="85000"/>
              </a:lnSpc>
              <a:buFontTx/>
              <a:buChar char="-"/>
            </a:pPr>
            <a:r>
              <a:rPr lang="nl-NL" dirty="0"/>
              <a:t>R</a:t>
            </a:r>
            <a:r>
              <a:rPr lang="nl-NL" dirty="0" smtClean="0"/>
              <a:t>ol van expertise predikant is om verschillende bronnen beschikbaar te stellen.</a:t>
            </a:r>
          </a:p>
          <a:p>
            <a:pPr marL="304800" indent="-304800">
              <a:lnSpc>
                <a:spcPct val="85000"/>
              </a:lnSpc>
              <a:buFontTx/>
              <a:buChar char="-"/>
            </a:pPr>
            <a:r>
              <a:rPr lang="nl-NL" dirty="0" smtClean="0"/>
              <a:t>Levenscoach: non-directief pastoraat (Carl Rogers)</a:t>
            </a:r>
          </a:p>
          <a:p>
            <a:pPr marL="304800" indent="-304800">
              <a:lnSpc>
                <a:spcPct val="85000"/>
              </a:lnSpc>
              <a:buFontTx/>
              <a:buChar char="-"/>
            </a:pPr>
            <a:r>
              <a:rPr lang="nl-NL" dirty="0" smtClean="0"/>
              <a:t>Inhuur specialisten van verschillende tradities, regionaal of landelijk beschikbaar</a:t>
            </a:r>
          </a:p>
          <a:p>
            <a:pPr marL="304800" indent="-304800">
              <a:lnSpc>
                <a:spcPct val="85000"/>
              </a:lnSpc>
              <a:buFontTx/>
              <a:buChar char="-"/>
            </a:pPr>
            <a:endParaRPr lang="nl-NL" dirty="0"/>
          </a:p>
          <a:p>
            <a:pPr marL="0" indent="0">
              <a:lnSpc>
                <a:spcPct val="85000"/>
              </a:lnSpc>
            </a:pPr>
            <a:r>
              <a:rPr lang="nl-NL" dirty="0" smtClean="0"/>
              <a:t>Blauw: </a:t>
            </a:r>
          </a:p>
          <a:p>
            <a:pPr marL="285750" indent="-285750">
              <a:lnSpc>
                <a:spcPct val="85000"/>
              </a:lnSpc>
              <a:buFontTx/>
              <a:buChar char="-"/>
            </a:pPr>
            <a:r>
              <a:rPr lang="nl-NL" dirty="0" err="1" smtClean="0"/>
              <a:t>Geintegreerde</a:t>
            </a:r>
            <a:r>
              <a:rPr lang="nl-NL" dirty="0" smtClean="0"/>
              <a:t> gids, op zoek naar integratie</a:t>
            </a:r>
          </a:p>
          <a:p>
            <a:pPr marL="285750" indent="-285750">
              <a:lnSpc>
                <a:spcPct val="85000"/>
              </a:lnSpc>
              <a:buFontTx/>
              <a:buChar char="-"/>
            </a:pPr>
            <a:r>
              <a:rPr lang="nl-NL" dirty="0" err="1" smtClean="0"/>
              <a:t>Coordineert</a:t>
            </a:r>
            <a:r>
              <a:rPr lang="nl-NL" dirty="0" smtClean="0"/>
              <a:t> en integreert met de gemeenschap de input van specialisten</a:t>
            </a:r>
          </a:p>
          <a:p>
            <a:pPr marL="285750" indent="-285750">
              <a:lnSpc>
                <a:spcPct val="85000"/>
              </a:lnSpc>
              <a:buFontTx/>
              <a:buChar char="-"/>
            </a:pPr>
            <a:r>
              <a:rPr lang="nl-NL" dirty="0" smtClean="0"/>
              <a:t>Socratische coach</a:t>
            </a:r>
          </a:p>
          <a:p>
            <a:pPr marL="285750" indent="-285750">
              <a:lnSpc>
                <a:spcPct val="85000"/>
              </a:lnSpc>
              <a:buFontTx/>
              <a:buChar char="-"/>
            </a:pPr>
            <a:endParaRPr lang="nl-NL" dirty="0"/>
          </a:p>
          <a:p>
            <a:pPr marL="0" indent="0">
              <a:lnSpc>
                <a:spcPct val="85000"/>
              </a:lnSpc>
            </a:pPr>
            <a:r>
              <a:rPr lang="nl-NL" dirty="0" smtClean="0"/>
              <a:t>Bewustzijn  voorganger moet passen bij dominant discourse van de gemeenschap</a:t>
            </a:r>
          </a:p>
          <a:p>
            <a:pPr marL="285750" indent="-285750">
              <a:lnSpc>
                <a:spcPct val="85000"/>
              </a:lnSpc>
              <a:buFontTx/>
              <a:buChar char="-"/>
            </a:pPr>
            <a:r>
              <a:rPr lang="nl-NL" dirty="0" smtClean="0"/>
              <a:t>Indien het bewustzijn van de voorganger lager is, is hij/zij irrelevant</a:t>
            </a:r>
          </a:p>
          <a:p>
            <a:pPr marL="285750" indent="-285750">
              <a:lnSpc>
                <a:spcPct val="85000"/>
              </a:lnSpc>
              <a:buFontTx/>
              <a:buChar char="-"/>
            </a:pPr>
            <a:r>
              <a:rPr lang="nl-NL" dirty="0" smtClean="0"/>
              <a:t>Indien het bewustzijn van de voorganger hoger is, dan moet hij/zij daar op een goede manier mee om gaan</a:t>
            </a:r>
          </a:p>
          <a:p>
            <a:pPr marL="304800" indent="-304800">
              <a:lnSpc>
                <a:spcPct val="85000"/>
              </a:lnSpc>
            </a:pPr>
            <a:r>
              <a:rPr lang="nl-NL" dirty="0" smtClean="0"/>
              <a:t>   </a:t>
            </a:r>
          </a:p>
          <a:p>
            <a:pPr marL="304800" indent="-304800">
              <a:lnSpc>
                <a:spcPct val="85000"/>
              </a:lnSpc>
            </a:pPr>
            <a:endParaRPr lang="nl-NL" dirty="0" smtClean="0"/>
          </a:p>
          <a:p>
            <a:pPr marL="304800" indent="-304800">
              <a:lnSpc>
                <a:spcPct val="85000"/>
              </a:lnSpc>
            </a:pPr>
            <a:endParaRPr lang="nl-NL" dirty="0" smtClean="0"/>
          </a:p>
        </p:txBody>
      </p:sp>
    </p:spTree>
    <p:extLst>
      <p:ext uri="{BB962C8B-B14F-4D97-AF65-F5344CB8AC3E}">
        <p14:creationId xmlns:p14="http://schemas.microsoft.com/office/powerpoint/2010/main" xmlns="" val="392893571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79375" y="482600"/>
            <a:ext cx="8985250" cy="414338"/>
          </a:xfrm>
        </p:spPr>
        <p:txBody>
          <a:bodyPr/>
          <a:lstStyle/>
          <a:p>
            <a:r>
              <a:rPr lang="en-US" dirty="0" smtClean="0"/>
              <a:t>DE ZONDAGMORGEN</a:t>
            </a:r>
          </a:p>
        </p:txBody>
      </p:sp>
      <p:sp>
        <p:nvSpPr>
          <p:cNvPr id="53251" name="Rectangle 3"/>
          <p:cNvSpPr>
            <a:spLocks noGrp="1" noChangeArrowheads="1"/>
          </p:cNvSpPr>
          <p:nvPr>
            <p:ph type="body" idx="1"/>
          </p:nvPr>
        </p:nvSpPr>
        <p:spPr>
          <a:xfrm>
            <a:off x="251520" y="964493"/>
            <a:ext cx="8763000" cy="5888408"/>
          </a:xfrm>
        </p:spPr>
        <p:txBody>
          <a:bodyPr/>
          <a:lstStyle/>
          <a:p>
            <a:pPr marL="304800" indent="-304800">
              <a:lnSpc>
                <a:spcPct val="85000"/>
              </a:lnSpc>
            </a:pPr>
            <a:r>
              <a:rPr lang="nl-NL" sz="1400" dirty="0" smtClean="0"/>
              <a:t>Oranje:</a:t>
            </a:r>
          </a:p>
          <a:p>
            <a:pPr marL="304800" indent="-304800">
              <a:lnSpc>
                <a:spcPct val="85000"/>
              </a:lnSpc>
            </a:pPr>
            <a:r>
              <a:rPr lang="nl-NL" sz="1400" dirty="0" smtClean="0"/>
              <a:t>Klassieke exegese: tekst staat centraal.</a:t>
            </a:r>
          </a:p>
          <a:p>
            <a:pPr marL="304800" indent="-304800">
              <a:lnSpc>
                <a:spcPct val="85000"/>
              </a:lnSpc>
            </a:pPr>
            <a:r>
              <a:rPr lang="nl-NL" sz="1400" dirty="0" smtClean="0"/>
              <a:t>Vaak vanuit de bijbel</a:t>
            </a:r>
          </a:p>
          <a:p>
            <a:pPr marL="304800" indent="-304800">
              <a:lnSpc>
                <a:spcPct val="85000"/>
              </a:lnSpc>
            </a:pPr>
            <a:endParaRPr lang="nl-NL" sz="1400" dirty="0" smtClean="0"/>
          </a:p>
          <a:p>
            <a:pPr marL="304800" indent="-304800">
              <a:lnSpc>
                <a:spcPct val="85000"/>
              </a:lnSpc>
            </a:pPr>
            <a:r>
              <a:rPr lang="nl-NL" sz="1400" dirty="0" smtClean="0"/>
              <a:t>Groen:</a:t>
            </a:r>
          </a:p>
          <a:p>
            <a:pPr marL="304800" indent="-304800">
              <a:lnSpc>
                <a:spcPct val="85000"/>
              </a:lnSpc>
            </a:pPr>
            <a:r>
              <a:rPr lang="nl-NL" sz="1400" dirty="0" err="1" smtClean="0"/>
              <a:t>Peiler</a:t>
            </a:r>
            <a:r>
              <a:rPr lang="nl-NL" sz="1400" dirty="0" smtClean="0"/>
              <a:t> Pluralisme: </a:t>
            </a:r>
          </a:p>
          <a:p>
            <a:pPr marL="304800" indent="-304800">
              <a:lnSpc>
                <a:spcPct val="85000"/>
              </a:lnSpc>
            </a:pPr>
            <a:r>
              <a:rPr lang="nl-NL" sz="1400" dirty="0" smtClean="0"/>
              <a:t>Bijeenkomsten gebaseerd op verschillende religieuze of </a:t>
            </a:r>
            <a:r>
              <a:rPr lang="nl-NL" sz="1400" dirty="0" err="1" smtClean="0"/>
              <a:t>wijsheidstradities</a:t>
            </a:r>
            <a:endParaRPr lang="nl-NL" sz="1400" dirty="0" smtClean="0"/>
          </a:p>
          <a:p>
            <a:pPr marL="304800" indent="-304800">
              <a:lnSpc>
                <a:spcPct val="85000"/>
              </a:lnSpc>
              <a:buFontTx/>
              <a:buChar char="-"/>
            </a:pPr>
            <a:r>
              <a:rPr lang="nl-NL" sz="1400" dirty="0" smtClean="0"/>
              <a:t>Soefi</a:t>
            </a:r>
          </a:p>
          <a:p>
            <a:pPr marL="304800" indent="-304800">
              <a:lnSpc>
                <a:spcPct val="85000"/>
              </a:lnSpc>
              <a:buFontTx/>
              <a:buChar char="-"/>
            </a:pPr>
            <a:r>
              <a:rPr lang="nl-NL" sz="1400" dirty="0" err="1" smtClean="0"/>
              <a:t>Obod</a:t>
            </a:r>
            <a:r>
              <a:rPr lang="nl-NL" sz="1400" dirty="0" smtClean="0"/>
              <a:t> (</a:t>
            </a:r>
            <a:r>
              <a:rPr lang="nl-NL" sz="1400" dirty="0" err="1" smtClean="0"/>
              <a:t>druiden</a:t>
            </a:r>
            <a:r>
              <a:rPr lang="nl-NL" sz="1400" dirty="0" smtClean="0"/>
              <a:t>)</a:t>
            </a:r>
          </a:p>
          <a:p>
            <a:pPr marL="0" indent="0">
              <a:lnSpc>
                <a:spcPct val="85000"/>
              </a:lnSpc>
            </a:pPr>
            <a:r>
              <a:rPr lang="nl-NL" sz="1400" dirty="0" smtClean="0"/>
              <a:t>Vrij zoeken naar rituelen: Wat werkt en wat niet?</a:t>
            </a:r>
          </a:p>
          <a:p>
            <a:pPr marL="0" indent="0">
              <a:lnSpc>
                <a:spcPct val="85000"/>
              </a:lnSpc>
            </a:pPr>
            <a:r>
              <a:rPr lang="nl-NL" sz="1400" dirty="0" smtClean="0"/>
              <a:t>Mens is centraal. Kunnen we teksten vinden die ons helpen bij waar we zitten?</a:t>
            </a:r>
          </a:p>
          <a:p>
            <a:pPr marL="304800" indent="-304800">
              <a:lnSpc>
                <a:spcPct val="85000"/>
              </a:lnSpc>
            </a:pPr>
            <a:r>
              <a:rPr lang="nl-NL" sz="1400" dirty="0" smtClean="0"/>
              <a:t>Bijbel heeft voorkeursrecht verloren</a:t>
            </a:r>
          </a:p>
          <a:p>
            <a:pPr marL="304800" indent="-304800">
              <a:lnSpc>
                <a:spcPct val="85000"/>
              </a:lnSpc>
            </a:pPr>
            <a:endParaRPr lang="nl-NL" sz="1400" dirty="0" smtClean="0"/>
          </a:p>
          <a:p>
            <a:pPr marL="304800" indent="-304800">
              <a:lnSpc>
                <a:spcPct val="85000"/>
              </a:lnSpc>
            </a:pPr>
            <a:r>
              <a:rPr lang="nl-NL" sz="1400" dirty="0" smtClean="0"/>
              <a:t>Blauw:</a:t>
            </a:r>
          </a:p>
          <a:p>
            <a:pPr marL="304800" indent="-304800">
              <a:lnSpc>
                <a:spcPct val="85000"/>
              </a:lnSpc>
            </a:pPr>
            <a:r>
              <a:rPr lang="nl-NL" sz="1400" dirty="0" err="1" smtClean="0"/>
              <a:t>Peiler</a:t>
            </a:r>
            <a:r>
              <a:rPr lang="nl-NL" sz="1400" dirty="0" smtClean="0"/>
              <a:t> Integratie:</a:t>
            </a:r>
          </a:p>
          <a:p>
            <a:pPr marL="304800" indent="-304800">
              <a:lnSpc>
                <a:spcPct val="85000"/>
              </a:lnSpc>
            </a:pPr>
            <a:r>
              <a:rPr lang="nl-NL" sz="1400" dirty="0" smtClean="0"/>
              <a:t>Andere tradities worden niet alleen beschikbaar gesteld, maar ook integratie</a:t>
            </a:r>
            <a:r>
              <a:rPr lang="nl-NL" sz="1400" dirty="0"/>
              <a:t> </a:t>
            </a:r>
            <a:r>
              <a:rPr lang="nl-NL" sz="1400" dirty="0" smtClean="0"/>
              <a:t>in de eigen persoonlijke biografie (</a:t>
            </a:r>
            <a:r>
              <a:rPr lang="nl-NL" sz="1400" dirty="0" err="1" smtClean="0"/>
              <a:t>geintegreerde</a:t>
            </a:r>
            <a:r>
              <a:rPr lang="nl-NL" sz="1400" dirty="0" smtClean="0"/>
              <a:t> gids)</a:t>
            </a:r>
          </a:p>
          <a:p>
            <a:pPr marL="304800" indent="-304800">
              <a:lnSpc>
                <a:spcPct val="85000"/>
              </a:lnSpc>
            </a:pPr>
            <a:r>
              <a:rPr lang="nl-NL" sz="1400" dirty="0" smtClean="0"/>
              <a:t>Interactie tussen tekst en mens</a:t>
            </a:r>
          </a:p>
          <a:p>
            <a:pPr marL="304800" indent="-304800">
              <a:lnSpc>
                <a:spcPct val="85000"/>
              </a:lnSpc>
            </a:pPr>
            <a:r>
              <a:rPr lang="nl-NL" sz="1400" dirty="0" smtClean="0"/>
              <a:t>Bijbel krijgt voorkeursrecht niet terug</a:t>
            </a:r>
          </a:p>
          <a:p>
            <a:pPr marL="304800" indent="-304800">
              <a:lnSpc>
                <a:spcPct val="85000"/>
              </a:lnSpc>
            </a:pPr>
            <a:endParaRPr lang="nl-NL" sz="1400" dirty="0"/>
          </a:p>
          <a:p>
            <a:pPr marL="304800" indent="-304800">
              <a:lnSpc>
                <a:spcPct val="85000"/>
              </a:lnSpc>
            </a:pPr>
            <a:r>
              <a:rPr lang="nl-NL" sz="1400" dirty="0" smtClean="0"/>
              <a:t>Liederen: </a:t>
            </a:r>
          </a:p>
          <a:p>
            <a:pPr marL="304800" indent="-304800">
              <a:lnSpc>
                <a:spcPct val="85000"/>
              </a:lnSpc>
            </a:pPr>
            <a:r>
              <a:rPr lang="nl-NL" sz="1400" dirty="0" smtClean="0"/>
              <a:t>Groene bundel: “Voor een zoekende als de mens”. </a:t>
            </a:r>
          </a:p>
          <a:p>
            <a:pPr marL="304800" indent="-304800">
              <a:lnSpc>
                <a:spcPct val="85000"/>
              </a:lnSpc>
            </a:pPr>
            <a:r>
              <a:rPr lang="nl-NL" sz="1400" dirty="0" smtClean="0"/>
              <a:t>Blauwe bundel: liedbundel NPB Bennekom, “Een duif, een merel en een mus”</a:t>
            </a:r>
          </a:p>
        </p:txBody>
      </p:sp>
    </p:spTree>
    <p:extLst>
      <p:ext uri="{BB962C8B-B14F-4D97-AF65-F5344CB8AC3E}">
        <p14:creationId xmlns:p14="http://schemas.microsoft.com/office/powerpoint/2010/main" xmlns="" val="92753792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79375" y="482600"/>
            <a:ext cx="8985250" cy="414338"/>
          </a:xfrm>
        </p:spPr>
        <p:txBody>
          <a:bodyPr/>
          <a:lstStyle/>
          <a:p>
            <a:r>
              <a:rPr lang="en-US" dirty="0" smtClean="0"/>
              <a:t>DE ZONDAGMORGEN (2)</a:t>
            </a:r>
          </a:p>
        </p:txBody>
      </p:sp>
      <p:sp>
        <p:nvSpPr>
          <p:cNvPr id="53251" name="Rectangle 3"/>
          <p:cNvSpPr>
            <a:spLocks noGrp="1" noChangeArrowheads="1"/>
          </p:cNvSpPr>
          <p:nvPr>
            <p:ph type="body" idx="1"/>
          </p:nvPr>
        </p:nvSpPr>
        <p:spPr>
          <a:xfrm>
            <a:off x="251520" y="964493"/>
            <a:ext cx="8763000" cy="3076869"/>
          </a:xfrm>
        </p:spPr>
        <p:txBody>
          <a:bodyPr/>
          <a:lstStyle/>
          <a:p>
            <a:pPr marL="304800" indent="-304800">
              <a:lnSpc>
                <a:spcPct val="85000"/>
              </a:lnSpc>
            </a:pPr>
            <a:r>
              <a:rPr lang="nl-NL" sz="1400" dirty="0" smtClean="0"/>
              <a:t>De groet:</a:t>
            </a:r>
          </a:p>
          <a:p>
            <a:pPr marL="304800" indent="-304800">
              <a:lnSpc>
                <a:spcPct val="85000"/>
              </a:lnSpc>
            </a:pPr>
            <a:endParaRPr lang="nl-NL" sz="1400" dirty="0"/>
          </a:p>
          <a:p>
            <a:pPr marL="304800" indent="-304800">
              <a:lnSpc>
                <a:spcPct val="85000"/>
              </a:lnSpc>
            </a:pPr>
            <a:r>
              <a:rPr lang="nl-NL" sz="1400" dirty="0" smtClean="0"/>
              <a:t>Groene groet (Hans le Grand): “We dragen deze dienst op aan datgene wat uw leven zin geeft, aan Hem die u inspireert, aan Haar door wie u zich gedragen voelt”.</a:t>
            </a:r>
          </a:p>
          <a:p>
            <a:pPr marL="304800" indent="-304800">
              <a:lnSpc>
                <a:spcPct val="85000"/>
              </a:lnSpc>
            </a:pPr>
            <a:r>
              <a:rPr lang="nl-NL" sz="1400" dirty="0" smtClean="0"/>
              <a:t>Blauwe groet (Tina Geels): “We zijn hier bij elkaar in herinnering aan het Eeuwige Licht, aangeroepen onder vele namen. Moge dit Licht ons hart openen voor een geest van liefde en mededogen, ook in deze viering”. </a:t>
            </a:r>
          </a:p>
          <a:p>
            <a:pPr marL="304800" indent="-304800">
              <a:lnSpc>
                <a:spcPct val="85000"/>
              </a:lnSpc>
            </a:pPr>
            <a:endParaRPr lang="nl-NL" sz="1400" dirty="0"/>
          </a:p>
          <a:p>
            <a:pPr marL="304800" indent="-304800">
              <a:lnSpc>
                <a:spcPct val="85000"/>
              </a:lnSpc>
            </a:pPr>
            <a:endParaRPr lang="nl-NL" sz="1400" dirty="0" smtClean="0"/>
          </a:p>
          <a:p>
            <a:pPr marL="304800" indent="-304800">
              <a:lnSpc>
                <a:spcPct val="85000"/>
              </a:lnSpc>
            </a:pPr>
            <a:r>
              <a:rPr lang="nl-NL" sz="1400" dirty="0" smtClean="0"/>
              <a:t>Interactieve elementen die de zoektocht  centraal stellen. </a:t>
            </a:r>
          </a:p>
          <a:p>
            <a:pPr marL="304800" indent="-304800">
              <a:lnSpc>
                <a:spcPct val="85000"/>
              </a:lnSpc>
            </a:pPr>
            <a:r>
              <a:rPr lang="nl-NL" sz="1400" dirty="0"/>
              <a:t>	</a:t>
            </a:r>
            <a:r>
              <a:rPr lang="nl-NL" sz="1400" dirty="0" smtClean="0"/>
              <a:t>Bijvoorbeeld: Aanwezigen komen naar voren om een kaarsje  aan te steken en een vreugde of verdriet te delen met de gemeenschap (</a:t>
            </a:r>
            <a:r>
              <a:rPr lang="nl-NL" sz="1400" dirty="0" err="1" smtClean="0"/>
              <a:t>Sharing</a:t>
            </a:r>
            <a:r>
              <a:rPr lang="nl-NL" sz="1400" dirty="0" smtClean="0"/>
              <a:t> of </a:t>
            </a:r>
            <a:r>
              <a:rPr lang="nl-NL" sz="1400" dirty="0" err="1" smtClean="0"/>
              <a:t>Joys</a:t>
            </a:r>
            <a:r>
              <a:rPr lang="nl-NL" sz="1400" dirty="0" smtClean="0"/>
              <a:t> </a:t>
            </a:r>
            <a:r>
              <a:rPr lang="nl-NL" sz="1400" dirty="0" err="1" smtClean="0"/>
              <a:t>and</a:t>
            </a:r>
            <a:r>
              <a:rPr lang="nl-NL" sz="1400" dirty="0" smtClean="0"/>
              <a:t> Concerns, UU)</a:t>
            </a:r>
          </a:p>
          <a:p>
            <a:pPr marL="304800" indent="-304800">
              <a:lnSpc>
                <a:spcPct val="85000"/>
              </a:lnSpc>
            </a:pPr>
            <a:r>
              <a:rPr lang="nl-NL" sz="1400" dirty="0" smtClean="0"/>
              <a:t> </a:t>
            </a:r>
          </a:p>
        </p:txBody>
      </p:sp>
    </p:spTree>
    <p:extLst>
      <p:ext uri="{BB962C8B-B14F-4D97-AF65-F5344CB8AC3E}">
        <p14:creationId xmlns:p14="http://schemas.microsoft.com/office/powerpoint/2010/main" xmlns="" val="260067651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79375" y="482600"/>
            <a:ext cx="8985250" cy="414338"/>
          </a:xfrm>
        </p:spPr>
        <p:txBody>
          <a:bodyPr/>
          <a:lstStyle/>
          <a:p>
            <a:r>
              <a:rPr lang="en-US" dirty="0" smtClean="0"/>
              <a:t>DE INRICHTING VAN HET GEBOUW</a:t>
            </a:r>
          </a:p>
        </p:txBody>
      </p:sp>
      <p:sp>
        <p:nvSpPr>
          <p:cNvPr id="53251" name="Rectangle 3"/>
          <p:cNvSpPr>
            <a:spLocks noGrp="1" noChangeArrowheads="1"/>
          </p:cNvSpPr>
          <p:nvPr>
            <p:ph type="body" idx="1"/>
          </p:nvPr>
        </p:nvSpPr>
        <p:spPr>
          <a:xfrm>
            <a:off x="251520" y="964493"/>
            <a:ext cx="8763000" cy="4154087"/>
          </a:xfrm>
        </p:spPr>
        <p:txBody>
          <a:bodyPr/>
          <a:lstStyle/>
          <a:p>
            <a:pPr marL="304800" indent="-304800">
              <a:lnSpc>
                <a:spcPct val="85000"/>
              </a:lnSpc>
            </a:pPr>
            <a:r>
              <a:rPr lang="nl-NL" sz="1400" dirty="0" smtClean="0"/>
              <a:t>In “Oranje kerkgebouwen” staat het verlichte levensanker centraal. B.v.</a:t>
            </a:r>
          </a:p>
          <a:p>
            <a:pPr marL="304800" indent="-304800">
              <a:lnSpc>
                <a:spcPct val="85000"/>
              </a:lnSpc>
              <a:buFontTx/>
              <a:buChar char="-"/>
            </a:pPr>
            <a:r>
              <a:rPr lang="nl-NL" sz="1400" dirty="0" smtClean="0"/>
              <a:t>Kanselbijbel</a:t>
            </a:r>
          </a:p>
          <a:p>
            <a:pPr marL="304800" indent="-304800">
              <a:lnSpc>
                <a:spcPct val="85000"/>
              </a:lnSpc>
              <a:buFontTx/>
              <a:buChar char="-"/>
            </a:pPr>
            <a:r>
              <a:rPr lang="nl-NL" sz="1400" dirty="0" smtClean="0"/>
              <a:t>Bijbelteksten op de muur</a:t>
            </a:r>
          </a:p>
          <a:p>
            <a:pPr marL="304800" indent="-304800">
              <a:lnSpc>
                <a:spcPct val="85000"/>
              </a:lnSpc>
              <a:buFontTx/>
              <a:buChar char="-"/>
            </a:pPr>
            <a:r>
              <a:rPr lang="nl-NL" sz="1400" dirty="0" smtClean="0"/>
              <a:t>PX</a:t>
            </a:r>
          </a:p>
          <a:p>
            <a:pPr marL="304800" indent="-304800">
              <a:lnSpc>
                <a:spcPct val="85000"/>
              </a:lnSpc>
              <a:buFontTx/>
              <a:buChar char="-"/>
            </a:pPr>
            <a:r>
              <a:rPr lang="nl-NL" sz="1400" dirty="0" smtClean="0"/>
              <a:t>Gebrandschilderde ramen met Bijbelse taferelen</a:t>
            </a:r>
          </a:p>
          <a:p>
            <a:pPr marL="0" indent="0">
              <a:lnSpc>
                <a:spcPct val="85000"/>
              </a:lnSpc>
            </a:pPr>
            <a:r>
              <a:rPr lang="nl-NL" sz="1400" dirty="0" smtClean="0"/>
              <a:t>Boodschap die dit uitstraalt: Hier staat het levensanker centraal, niet mijn zoektocht.</a:t>
            </a:r>
          </a:p>
          <a:p>
            <a:pPr marL="0" indent="0">
              <a:lnSpc>
                <a:spcPct val="85000"/>
              </a:lnSpc>
            </a:pPr>
            <a:endParaRPr lang="nl-NL" sz="1400" dirty="0"/>
          </a:p>
          <a:p>
            <a:pPr marL="0" indent="0">
              <a:lnSpc>
                <a:spcPct val="85000"/>
              </a:lnSpc>
            </a:pPr>
            <a:r>
              <a:rPr lang="nl-NL" sz="1400" dirty="0" smtClean="0"/>
              <a:t>Groen: </a:t>
            </a:r>
          </a:p>
          <a:p>
            <a:pPr marL="285750" indent="-285750">
              <a:lnSpc>
                <a:spcPct val="85000"/>
              </a:lnSpc>
              <a:buFontTx/>
              <a:buChar char="-"/>
            </a:pPr>
            <a:r>
              <a:rPr lang="nl-NL" sz="1400" dirty="0" smtClean="0"/>
              <a:t>Voorin op de tafel staan naast elkaar een bijbel, een koran en een </a:t>
            </a:r>
            <a:r>
              <a:rPr lang="nl-NL" sz="1400" dirty="0" err="1" smtClean="0"/>
              <a:t>bagavadgita</a:t>
            </a:r>
            <a:r>
              <a:rPr lang="nl-NL" sz="1400" dirty="0" smtClean="0"/>
              <a:t> (NPB Brummen)</a:t>
            </a:r>
          </a:p>
          <a:p>
            <a:pPr marL="285750" indent="-285750">
              <a:lnSpc>
                <a:spcPct val="85000"/>
              </a:lnSpc>
              <a:buFontTx/>
              <a:buChar char="-"/>
            </a:pPr>
            <a:r>
              <a:rPr lang="nl-NL" sz="1400" dirty="0" smtClean="0"/>
              <a:t>Modern gebouw zonder exclusief christelijke symbolen kan heel sfeervol zijn (NPB Lunteren).</a:t>
            </a:r>
          </a:p>
          <a:p>
            <a:pPr marL="0" indent="0">
              <a:lnSpc>
                <a:spcPct val="85000"/>
              </a:lnSpc>
            </a:pPr>
            <a:endParaRPr lang="nl-NL" sz="1400" dirty="0"/>
          </a:p>
          <a:p>
            <a:pPr marL="0" indent="0">
              <a:lnSpc>
                <a:spcPct val="85000"/>
              </a:lnSpc>
            </a:pPr>
            <a:r>
              <a:rPr lang="nl-NL" sz="1400" dirty="0" smtClean="0"/>
              <a:t>Liever een halve of hele cirkel van stoelen dan een bioscoopopstelling of kerkbankjes </a:t>
            </a:r>
          </a:p>
          <a:p>
            <a:pPr marL="285750" indent="-285750">
              <a:lnSpc>
                <a:spcPct val="85000"/>
              </a:lnSpc>
              <a:buFontTx/>
              <a:buChar char="-"/>
            </a:pPr>
            <a:r>
              <a:rPr lang="nl-NL" sz="1400" dirty="0" smtClean="0"/>
              <a:t>Gehoor is actief en </a:t>
            </a:r>
            <a:r>
              <a:rPr lang="nl-NL" sz="1400" dirty="0" err="1" smtClean="0"/>
              <a:t>particpeert</a:t>
            </a:r>
            <a:r>
              <a:rPr lang="nl-NL" sz="1400" dirty="0" smtClean="0"/>
              <a:t> en moet elkaar kunnen zien en horen.</a:t>
            </a:r>
          </a:p>
          <a:p>
            <a:pPr marL="285750" indent="-285750">
              <a:lnSpc>
                <a:spcPct val="85000"/>
              </a:lnSpc>
              <a:buFontTx/>
              <a:buChar char="-"/>
            </a:pPr>
            <a:endParaRPr lang="nl-NL" sz="1400" dirty="0" smtClean="0"/>
          </a:p>
          <a:p>
            <a:pPr marL="0" indent="0">
              <a:lnSpc>
                <a:spcPct val="85000"/>
              </a:lnSpc>
            </a:pPr>
            <a:endParaRPr lang="nl-NL" sz="1400" dirty="0" smtClean="0"/>
          </a:p>
          <a:p>
            <a:pPr marL="304800" indent="-304800">
              <a:lnSpc>
                <a:spcPct val="85000"/>
              </a:lnSpc>
            </a:pPr>
            <a:r>
              <a:rPr lang="nl-NL" sz="1400" dirty="0" smtClean="0"/>
              <a:t> </a:t>
            </a:r>
          </a:p>
        </p:txBody>
      </p:sp>
    </p:spTree>
    <p:extLst>
      <p:ext uri="{BB962C8B-B14F-4D97-AF65-F5344CB8AC3E}">
        <p14:creationId xmlns:p14="http://schemas.microsoft.com/office/powerpoint/2010/main" xmlns="" val="217385032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hoek 7"/>
          <p:cNvSpPr/>
          <p:nvPr/>
        </p:nvSpPr>
        <p:spPr bwMode="auto">
          <a:xfrm>
            <a:off x="3433135" y="1484784"/>
            <a:ext cx="5603359" cy="4968552"/>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2075" tIns="92075" rIns="92075" bIns="92075" numCol="1" rtlCol="0" anchor="t" anchorCtr="0" compatLnSpc="1">
            <a:prstTxWarp prst="textNoShape">
              <a:avLst/>
            </a:prstTxWarp>
          </a:bodyPr>
          <a:lstStyle/>
          <a:p>
            <a:pPr marL="0" marR="0" indent="0" algn="l" defTabSz="914400" rtl="0" eaLnBrk="0" fontAlgn="base" latinLnBrk="0" hangingPunct="0">
              <a:lnSpc>
                <a:spcPct val="90000"/>
              </a:lnSpc>
              <a:spcBef>
                <a:spcPct val="30000"/>
              </a:spcBef>
              <a:spcAft>
                <a:spcPct val="0"/>
              </a:spcAft>
              <a:buClrTx/>
              <a:buSzTx/>
              <a:buFontTx/>
              <a:buChar char="•"/>
              <a:tabLst/>
            </a:pPr>
            <a:endParaRPr kumimoji="0" lang="nl-NL" sz="1200" b="1" i="0" u="none" strike="noStrike" cap="none" normalizeH="0" baseline="0" smtClean="0">
              <a:ln>
                <a:noFill/>
              </a:ln>
              <a:solidFill>
                <a:schemeClr val="tx1"/>
              </a:solidFill>
              <a:effectLst/>
              <a:latin typeface="Arial" charset="0"/>
            </a:endParaRPr>
          </a:p>
        </p:txBody>
      </p:sp>
      <p:sp>
        <p:nvSpPr>
          <p:cNvPr id="7" name="Rechthoek 6"/>
          <p:cNvSpPr/>
          <p:nvPr/>
        </p:nvSpPr>
        <p:spPr bwMode="auto">
          <a:xfrm>
            <a:off x="3438926" y="908720"/>
            <a:ext cx="5597569" cy="576064"/>
          </a:xfrm>
          <a:prstGeom prst="rect">
            <a:avLst/>
          </a:prstGeom>
          <a:solidFill>
            <a:srgbClr val="7030A0"/>
          </a:solidFill>
          <a:ln w="12700" cap="flat" cmpd="sng" algn="ctr">
            <a:solidFill>
              <a:schemeClr val="tx1"/>
            </a:solidFill>
            <a:prstDash val="solid"/>
            <a:round/>
            <a:headEnd type="none" w="med" len="med"/>
            <a:tailEnd type="none" w="med" len="med"/>
          </a:ln>
          <a:effectLst/>
        </p:spPr>
        <p:txBody>
          <a:bodyPr vert="horz" wrap="square" lIns="92075" tIns="92075" rIns="92075" bIns="92075" numCol="1" rtlCol="0" anchor="t" anchorCtr="0" compatLnSpc="1">
            <a:prstTxWarp prst="textNoShape">
              <a:avLst/>
            </a:prstTxWarp>
          </a:bodyPr>
          <a:lstStyle/>
          <a:p>
            <a:pPr marL="0" marR="0" indent="0" algn="l" defTabSz="914400" rtl="0" eaLnBrk="0" fontAlgn="base" latinLnBrk="0" hangingPunct="0">
              <a:lnSpc>
                <a:spcPct val="90000"/>
              </a:lnSpc>
              <a:spcBef>
                <a:spcPct val="30000"/>
              </a:spcBef>
              <a:spcAft>
                <a:spcPct val="0"/>
              </a:spcAft>
              <a:buClrTx/>
              <a:buSzTx/>
              <a:buFontTx/>
              <a:buChar char="•"/>
              <a:tabLst/>
            </a:pPr>
            <a:endParaRPr kumimoji="0" lang="nl-NL" sz="1200" b="1" i="0" u="none" strike="noStrike" cap="none" normalizeH="0" baseline="0" smtClean="0">
              <a:ln>
                <a:noFill/>
              </a:ln>
              <a:solidFill>
                <a:schemeClr val="tx1"/>
              </a:solidFill>
              <a:effectLst/>
              <a:latin typeface="Arial" charset="0"/>
            </a:endParaRPr>
          </a:p>
        </p:txBody>
      </p:sp>
      <p:sp>
        <p:nvSpPr>
          <p:cNvPr id="5" name="Rechthoek 4"/>
          <p:cNvSpPr/>
          <p:nvPr/>
        </p:nvSpPr>
        <p:spPr bwMode="auto">
          <a:xfrm>
            <a:off x="467544" y="908720"/>
            <a:ext cx="2808312" cy="576064"/>
          </a:xfrm>
          <a:prstGeom prst="rect">
            <a:avLst/>
          </a:prstGeom>
          <a:solidFill>
            <a:srgbClr val="FFC000"/>
          </a:solidFill>
          <a:ln w="12700" cap="flat" cmpd="sng" algn="ctr">
            <a:solidFill>
              <a:schemeClr val="tx1"/>
            </a:solidFill>
            <a:prstDash val="solid"/>
            <a:round/>
            <a:headEnd type="none" w="med" len="med"/>
            <a:tailEnd type="none" w="med" len="med"/>
          </a:ln>
          <a:effectLst/>
        </p:spPr>
        <p:txBody>
          <a:bodyPr vert="horz" wrap="square" lIns="92075" tIns="92075" rIns="92075" bIns="92075" numCol="1" rtlCol="0" anchor="t" anchorCtr="0" compatLnSpc="1">
            <a:prstTxWarp prst="textNoShape">
              <a:avLst/>
            </a:prstTxWarp>
          </a:bodyPr>
          <a:lstStyle/>
          <a:p>
            <a:pPr marL="0" marR="0" indent="0" algn="l" defTabSz="914400" rtl="0" eaLnBrk="0" fontAlgn="base" latinLnBrk="0" hangingPunct="0">
              <a:lnSpc>
                <a:spcPct val="90000"/>
              </a:lnSpc>
              <a:spcBef>
                <a:spcPct val="30000"/>
              </a:spcBef>
              <a:spcAft>
                <a:spcPct val="0"/>
              </a:spcAft>
              <a:buClrTx/>
              <a:buSzTx/>
              <a:buFontTx/>
              <a:buChar char="•"/>
              <a:tabLst/>
            </a:pPr>
            <a:endParaRPr kumimoji="0" lang="nl-NL" sz="1200" b="1" i="0" u="none" strike="noStrike" cap="none" normalizeH="0" baseline="0" smtClean="0">
              <a:ln>
                <a:noFill/>
              </a:ln>
              <a:solidFill>
                <a:schemeClr val="tx1"/>
              </a:solidFill>
              <a:effectLst/>
              <a:latin typeface="Arial" charset="0"/>
            </a:endParaRPr>
          </a:p>
        </p:txBody>
      </p:sp>
      <p:sp>
        <p:nvSpPr>
          <p:cNvPr id="6" name="Rechthoek 5"/>
          <p:cNvSpPr/>
          <p:nvPr/>
        </p:nvSpPr>
        <p:spPr bwMode="auto">
          <a:xfrm>
            <a:off x="467544" y="1484784"/>
            <a:ext cx="2808312" cy="4968552"/>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2075" tIns="92075" rIns="92075" bIns="92075" numCol="1" rtlCol="0" anchor="t" anchorCtr="0" compatLnSpc="1">
            <a:prstTxWarp prst="textNoShape">
              <a:avLst/>
            </a:prstTxWarp>
          </a:bodyPr>
          <a:lstStyle/>
          <a:p>
            <a:pPr marL="0" marR="0" indent="0" algn="l" defTabSz="914400" rtl="0" eaLnBrk="0" fontAlgn="base" latinLnBrk="0" hangingPunct="0">
              <a:lnSpc>
                <a:spcPct val="90000"/>
              </a:lnSpc>
              <a:spcBef>
                <a:spcPct val="30000"/>
              </a:spcBef>
              <a:spcAft>
                <a:spcPct val="0"/>
              </a:spcAft>
              <a:buClrTx/>
              <a:buSzTx/>
              <a:buFontTx/>
              <a:buChar char="•"/>
              <a:tabLst/>
            </a:pPr>
            <a:endParaRPr kumimoji="0" lang="nl-NL" sz="1200" b="1" i="0" u="none" strike="noStrike" cap="none" normalizeH="0" baseline="0" smtClean="0">
              <a:ln>
                <a:noFill/>
              </a:ln>
              <a:solidFill>
                <a:schemeClr val="tx1"/>
              </a:solidFill>
              <a:effectLst/>
              <a:latin typeface="Arial" charset="0"/>
            </a:endParaRPr>
          </a:p>
        </p:txBody>
      </p:sp>
      <p:sp>
        <p:nvSpPr>
          <p:cNvPr id="2" name="Titel 1"/>
          <p:cNvSpPr>
            <a:spLocks noGrp="1"/>
          </p:cNvSpPr>
          <p:nvPr>
            <p:ph type="title"/>
          </p:nvPr>
        </p:nvSpPr>
        <p:spPr>
          <a:xfrm>
            <a:off x="45219" y="332656"/>
            <a:ext cx="8985250" cy="443840"/>
          </a:xfrm>
        </p:spPr>
        <p:txBody>
          <a:bodyPr/>
          <a:lstStyle/>
          <a:p>
            <a:r>
              <a:rPr lang="nl-NL" sz="2400" dirty="0" smtClean="0"/>
              <a:t>HOE PRESENTEREN WE ONZE IDENTITEIT NAAR BUITEN?</a:t>
            </a:r>
            <a:endParaRPr lang="nl-NL" sz="2400" dirty="0"/>
          </a:p>
        </p:txBody>
      </p:sp>
      <p:sp>
        <p:nvSpPr>
          <p:cNvPr id="3" name="Tijdelijke aanduiding voor inhoud 2"/>
          <p:cNvSpPr>
            <a:spLocks noGrp="1"/>
          </p:cNvSpPr>
          <p:nvPr>
            <p:ph sz="half" idx="1"/>
          </p:nvPr>
        </p:nvSpPr>
        <p:spPr>
          <a:xfrm>
            <a:off x="539552" y="980728"/>
            <a:ext cx="2771031" cy="4584974"/>
          </a:xfrm>
        </p:spPr>
        <p:txBody>
          <a:bodyPr/>
          <a:lstStyle/>
          <a:p>
            <a:r>
              <a:rPr lang="nl-NL" sz="1400" dirty="0" smtClean="0"/>
              <a:t>De ouderwetse versie </a:t>
            </a:r>
          </a:p>
          <a:p>
            <a:endParaRPr lang="nl-NL" sz="1400" dirty="0"/>
          </a:p>
          <a:p>
            <a:pPr lvl="0"/>
            <a:r>
              <a:rPr lang="nl-NL" sz="1400" dirty="0"/>
              <a:t>Bij ons hoef je niet zo veel te geloven</a:t>
            </a:r>
          </a:p>
          <a:p>
            <a:pPr lvl="0"/>
            <a:r>
              <a:rPr lang="nl-NL" sz="1400" dirty="0"/>
              <a:t>Bij ons mag je nadenken.</a:t>
            </a:r>
          </a:p>
          <a:p>
            <a:pPr lvl="0"/>
            <a:r>
              <a:rPr lang="nl-NL" sz="1400" dirty="0"/>
              <a:t>De predikant schrijft bij ons niet voor wat je moet geloven.</a:t>
            </a:r>
          </a:p>
          <a:p>
            <a:pPr lvl="0"/>
            <a:r>
              <a:rPr lang="nl-NL" sz="1400" dirty="0"/>
              <a:t>Wij geloven niet in de letterlijke betekenis van de bijbel, maar leggen de verhalen eerder symbolisch uit.</a:t>
            </a:r>
          </a:p>
          <a:p>
            <a:pPr lvl="0"/>
            <a:r>
              <a:rPr lang="nl-NL" sz="1400" dirty="0"/>
              <a:t>Wij geloven niet in dogma’s</a:t>
            </a:r>
          </a:p>
          <a:p>
            <a:pPr lvl="0"/>
            <a:r>
              <a:rPr lang="nl-NL" sz="1400" dirty="0"/>
              <a:t>Wij proberen ons te verhouden tot de essentie van wat het geloof voor ons betekent. </a:t>
            </a:r>
          </a:p>
          <a:p>
            <a:endParaRPr lang="nl-NL" sz="1400" dirty="0"/>
          </a:p>
        </p:txBody>
      </p:sp>
      <p:sp>
        <p:nvSpPr>
          <p:cNvPr id="4" name="Tijdelijke aanduiding voor inhoud 3"/>
          <p:cNvSpPr>
            <a:spLocks noGrp="1"/>
          </p:cNvSpPr>
          <p:nvPr>
            <p:ph sz="half" idx="2"/>
          </p:nvPr>
        </p:nvSpPr>
        <p:spPr>
          <a:xfrm>
            <a:off x="3419872" y="998949"/>
            <a:ext cx="5616624" cy="6987170"/>
          </a:xfrm>
        </p:spPr>
        <p:txBody>
          <a:bodyPr/>
          <a:lstStyle/>
          <a:p>
            <a:r>
              <a:rPr lang="nl-NL" sz="1400" dirty="0" smtClean="0"/>
              <a:t>De eigentijdse versie</a:t>
            </a:r>
          </a:p>
          <a:p>
            <a:endParaRPr lang="nl-NL" sz="1400" dirty="0"/>
          </a:p>
          <a:p>
            <a:pPr lvl="0"/>
            <a:r>
              <a:rPr lang="nl-NL" sz="1400" dirty="0"/>
              <a:t>Bij ons gaat het om jouw zoektocht, niet om ons levensanker.</a:t>
            </a:r>
          </a:p>
          <a:p>
            <a:pPr lvl="0"/>
            <a:r>
              <a:rPr lang="nl-NL" sz="1400" dirty="0"/>
              <a:t>Bij ons mag je er helemaal zijn, ongeacht je levensovertuiging en achtergrond.. </a:t>
            </a:r>
          </a:p>
          <a:p>
            <a:pPr lvl="0"/>
            <a:r>
              <a:rPr lang="nl-NL" sz="1400" dirty="0"/>
              <a:t>Wij ondersteunen elkaar bij onze zoektocht, in het volle besef dat deze zoektocht voor ieder verschillend en uniek is.</a:t>
            </a:r>
          </a:p>
          <a:p>
            <a:pPr lvl="0"/>
            <a:r>
              <a:rPr lang="nl-NL" sz="1400" dirty="0"/>
              <a:t>De voorganger is een gids , beschikbaar als levenscoach. Hij stelt zijn kennis van de verschillende religieuze - en </a:t>
            </a:r>
            <a:r>
              <a:rPr lang="nl-NL" sz="1400" dirty="0" err="1"/>
              <a:t>wijsheidstradities</a:t>
            </a:r>
            <a:r>
              <a:rPr lang="nl-NL" sz="1400" dirty="0"/>
              <a:t> beschikbaar.</a:t>
            </a:r>
          </a:p>
          <a:p>
            <a:pPr lvl="0"/>
            <a:r>
              <a:rPr lang="nl-NL" sz="1400" dirty="0"/>
              <a:t>Wij bieden je een toegang tot de rijke wereld van levensovertuigingen en rituelen. In deze rijkdom zoeken we met jou een weg die voor jou past op dit moment.  </a:t>
            </a:r>
          </a:p>
          <a:p>
            <a:pPr lvl="0"/>
            <a:r>
              <a:rPr lang="nl-NL" sz="1400" dirty="0"/>
              <a:t>Wij zijn nieuwsgierig naar jouw weg en willen ook graag van jou leren.</a:t>
            </a:r>
          </a:p>
          <a:p>
            <a:pPr lvl="0"/>
            <a:r>
              <a:rPr lang="nl-NL" sz="1400" dirty="0"/>
              <a:t>Bij ons vind je mensen die in God geloven en mensen die niet in God geloven. Er zijn ook mensen die het niet weten, of die zich soms aangesproken voelen door God, soms niet. Al deze mensen zijn even welkom en voelen zich hier allemaal thuis. </a:t>
            </a:r>
          </a:p>
          <a:p>
            <a:pPr lvl="0"/>
            <a:r>
              <a:rPr lang="nl-NL" sz="1400" dirty="0"/>
              <a:t>Kritisch denken is bij ons belangrijk, maar wij luisteren ook naar ons gevoel, onze </a:t>
            </a:r>
            <a:r>
              <a:rPr lang="nl-NL" sz="1400" dirty="0" err="1"/>
              <a:t>intuïtie</a:t>
            </a:r>
            <a:r>
              <a:rPr lang="nl-NL" sz="1400" dirty="0"/>
              <a:t> en onze ervaring.</a:t>
            </a:r>
          </a:p>
          <a:p>
            <a:endParaRPr lang="nl-NL" sz="1400" dirty="0"/>
          </a:p>
        </p:txBody>
      </p:sp>
    </p:spTree>
    <p:extLst>
      <p:ext uri="{BB962C8B-B14F-4D97-AF65-F5344CB8AC3E}">
        <p14:creationId xmlns:p14="http://schemas.microsoft.com/office/powerpoint/2010/main" xmlns="" val="211093042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79375" y="482600"/>
            <a:ext cx="8985250" cy="414602"/>
          </a:xfrm>
        </p:spPr>
        <p:txBody>
          <a:bodyPr/>
          <a:lstStyle/>
          <a:p>
            <a:r>
              <a:rPr lang="en-US" dirty="0" smtClean="0"/>
              <a:t>INBEDDING IN LANDELIJKE EN NATIONALE ORGANISATIES</a:t>
            </a:r>
          </a:p>
        </p:txBody>
      </p:sp>
      <p:sp>
        <p:nvSpPr>
          <p:cNvPr id="54275" name="Rectangle 3"/>
          <p:cNvSpPr>
            <a:spLocks noGrp="1" noChangeArrowheads="1"/>
          </p:cNvSpPr>
          <p:nvPr>
            <p:ph type="body" idx="1"/>
          </p:nvPr>
        </p:nvSpPr>
        <p:spPr>
          <a:xfrm>
            <a:off x="228600" y="1219200"/>
            <a:ext cx="8763000" cy="6716327"/>
          </a:xfrm>
        </p:spPr>
        <p:txBody>
          <a:bodyPr/>
          <a:lstStyle/>
          <a:p>
            <a:pPr marL="304800" indent="-304800">
              <a:lnSpc>
                <a:spcPct val="85000"/>
              </a:lnSpc>
            </a:pPr>
            <a:endParaRPr lang="nl-NL" dirty="0" smtClean="0"/>
          </a:p>
          <a:p>
            <a:pPr marL="304800" indent="-304800">
              <a:lnSpc>
                <a:spcPct val="85000"/>
              </a:lnSpc>
            </a:pPr>
            <a:r>
              <a:rPr lang="nl-NL" dirty="0" smtClean="0"/>
              <a:t>Bij Groene gemeenschappen vaak allergie ten opzichte van landelijke organisatie:</a:t>
            </a:r>
          </a:p>
          <a:p>
            <a:pPr marL="304800" indent="-304800">
              <a:lnSpc>
                <a:spcPct val="85000"/>
              </a:lnSpc>
            </a:pPr>
            <a:r>
              <a:rPr lang="nl-NL" dirty="0" smtClean="0"/>
              <a:t>“Die gaan ons zeker vertellen hoe wij kerkje moeten spelen”</a:t>
            </a:r>
          </a:p>
          <a:p>
            <a:pPr marL="304800" indent="-304800">
              <a:lnSpc>
                <a:spcPct val="85000"/>
              </a:lnSpc>
            </a:pPr>
            <a:endParaRPr lang="nl-NL" dirty="0"/>
          </a:p>
          <a:p>
            <a:pPr marL="304800" indent="-304800">
              <a:lnSpc>
                <a:spcPct val="85000"/>
              </a:lnSpc>
            </a:pPr>
            <a:r>
              <a:rPr lang="nl-NL" dirty="0" smtClean="0"/>
              <a:t>Landelijke verband is echter essentieel voor:</a:t>
            </a:r>
          </a:p>
          <a:p>
            <a:pPr marL="304800" indent="-304800">
              <a:lnSpc>
                <a:spcPct val="85000"/>
              </a:lnSpc>
              <a:buFontTx/>
              <a:buChar char="-"/>
            </a:pPr>
            <a:r>
              <a:rPr lang="nl-NL" dirty="0" smtClean="0"/>
              <a:t>Toerusting</a:t>
            </a:r>
          </a:p>
          <a:p>
            <a:pPr marL="304800" indent="-304800">
              <a:lnSpc>
                <a:spcPct val="85000"/>
              </a:lnSpc>
              <a:buFontTx/>
              <a:buChar char="-"/>
            </a:pPr>
            <a:r>
              <a:rPr lang="nl-NL" dirty="0" smtClean="0"/>
              <a:t>Marketing</a:t>
            </a:r>
          </a:p>
          <a:p>
            <a:pPr marL="304800" indent="-304800">
              <a:lnSpc>
                <a:spcPct val="85000"/>
              </a:lnSpc>
              <a:buFontTx/>
              <a:buChar char="-"/>
            </a:pPr>
            <a:r>
              <a:rPr lang="nl-NL" dirty="0" smtClean="0"/>
              <a:t>Financieel Beleid</a:t>
            </a:r>
          </a:p>
          <a:p>
            <a:pPr marL="304800" indent="-304800">
              <a:lnSpc>
                <a:spcPct val="85000"/>
              </a:lnSpc>
              <a:buFontTx/>
              <a:buChar char="-"/>
            </a:pPr>
            <a:r>
              <a:rPr lang="nl-NL" dirty="0" smtClean="0"/>
              <a:t>Oplossen schaalproblemen (b.v. beschikbaar stellen van regionale specialisten)</a:t>
            </a:r>
          </a:p>
          <a:p>
            <a:pPr marL="304800" indent="-304800">
              <a:lnSpc>
                <a:spcPct val="85000"/>
              </a:lnSpc>
              <a:buFontTx/>
              <a:buChar char="-"/>
            </a:pPr>
            <a:r>
              <a:rPr lang="nl-NL" dirty="0" smtClean="0"/>
              <a:t>Kruisverbanden van mensen met specifieke spirituele interesse</a:t>
            </a:r>
          </a:p>
          <a:p>
            <a:pPr marL="0" indent="0">
              <a:lnSpc>
                <a:spcPct val="85000"/>
              </a:lnSpc>
            </a:pPr>
            <a:endParaRPr lang="nl-NL" dirty="0"/>
          </a:p>
          <a:p>
            <a:pPr marL="0" indent="0">
              <a:lnSpc>
                <a:spcPct val="85000"/>
              </a:lnSpc>
            </a:pPr>
            <a:r>
              <a:rPr lang="nl-NL" dirty="0" smtClean="0"/>
              <a:t>Internationale inbedding is ook belangrijk:</a:t>
            </a:r>
          </a:p>
          <a:p>
            <a:pPr marL="285750" indent="-285750">
              <a:lnSpc>
                <a:spcPct val="85000"/>
              </a:lnSpc>
              <a:buFontTx/>
              <a:buChar char="-"/>
            </a:pPr>
            <a:r>
              <a:rPr lang="nl-NL" dirty="0" smtClean="0"/>
              <a:t>Vrijzinnigheid in het buitenland daagt uit door zijn anders zijn.</a:t>
            </a:r>
          </a:p>
          <a:p>
            <a:pPr marL="285750" indent="-285750">
              <a:lnSpc>
                <a:spcPct val="85000"/>
              </a:lnSpc>
              <a:buFontTx/>
              <a:buChar char="-"/>
            </a:pPr>
            <a:r>
              <a:rPr lang="nl-NL" dirty="0" smtClean="0"/>
              <a:t>Toerusting in specifieke vakgebieden</a:t>
            </a:r>
          </a:p>
          <a:p>
            <a:pPr marL="285750" indent="-285750">
              <a:lnSpc>
                <a:spcPct val="85000"/>
              </a:lnSpc>
              <a:buFontTx/>
              <a:buChar char="-"/>
            </a:pPr>
            <a:r>
              <a:rPr lang="nl-NL" dirty="0" smtClean="0"/>
              <a:t>Internationale activiteiten</a:t>
            </a:r>
          </a:p>
          <a:p>
            <a:pPr marL="285750" indent="-285750">
              <a:lnSpc>
                <a:spcPct val="85000"/>
              </a:lnSpc>
              <a:buFontTx/>
              <a:buChar char="-"/>
            </a:pPr>
            <a:r>
              <a:rPr lang="nl-NL" dirty="0" smtClean="0"/>
              <a:t>Globalisering</a:t>
            </a:r>
          </a:p>
          <a:p>
            <a:pPr marL="285750" indent="-285750">
              <a:lnSpc>
                <a:spcPct val="85000"/>
              </a:lnSpc>
              <a:buFontTx/>
              <a:buChar char="-"/>
            </a:pPr>
            <a:r>
              <a:rPr lang="nl-NL" dirty="0" smtClean="0"/>
              <a:t>Bewustwording dat we onderdeel zijn van een groter geheel. Besef dat we verbonden zijn met alles wat leeft. </a:t>
            </a:r>
          </a:p>
          <a:p>
            <a:pPr marL="304800" indent="-304800">
              <a:lnSpc>
                <a:spcPct val="85000"/>
              </a:lnSpc>
            </a:pPr>
            <a:r>
              <a:rPr lang="nl-NL" dirty="0" smtClean="0"/>
              <a:t> </a:t>
            </a:r>
          </a:p>
          <a:p>
            <a:pPr marL="304800" indent="-304800">
              <a:lnSpc>
                <a:spcPct val="85000"/>
              </a:lnSpc>
            </a:pPr>
            <a:r>
              <a:rPr lang="nl-NL" dirty="0" smtClean="0"/>
              <a:t> </a:t>
            </a:r>
          </a:p>
          <a:p>
            <a:pPr marL="304800" indent="-304800">
              <a:lnSpc>
                <a:spcPct val="85000"/>
              </a:lnSpc>
            </a:pPr>
            <a:endParaRPr lang="nl-NL" dirty="0" smtClean="0"/>
          </a:p>
          <a:p>
            <a:pPr marL="304800" indent="-304800">
              <a:lnSpc>
                <a:spcPct val="85000"/>
              </a:lnSpc>
            </a:pPr>
            <a:r>
              <a:rPr lang="nl-NL" dirty="0" smtClean="0"/>
              <a:t> </a:t>
            </a:r>
          </a:p>
          <a:p>
            <a:pPr marL="304800" indent="-304800">
              <a:lnSpc>
                <a:spcPct val="85000"/>
              </a:lnSpc>
            </a:pPr>
            <a:endParaRPr lang="nl-NL" dirty="0" smtClean="0"/>
          </a:p>
        </p:txBody>
      </p:sp>
    </p:spTree>
    <p:extLst>
      <p:ext uri="{BB962C8B-B14F-4D97-AF65-F5344CB8AC3E}">
        <p14:creationId xmlns:p14="http://schemas.microsoft.com/office/powerpoint/2010/main" xmlns="" val="136844539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el 1"/>
          <p:cNvSpPr>
            <a:spLocks noGrp="1"/>
          </p:cNvSpPr>
          <p:nvPr>
            <p:ph type="ctrTitle"/>
          </p:nvPr>
        </p:nvSpPr>
        <p:spPr>
          <a:xfrm>
            <a:off x="685800" y="2130425"/>
            <a:ext cx="7772400" cy="414338"/>
          </a:xfrm>
        </p:spPr>
        <p:txBody>
          <a:bodyPr/>
          <a:lstStyle/>
          <a:p>
            <a:r>
              <a:rPr lang="nl-NL" smtClean="0"/>
              <a:t>ER IS WERK AAN DE WINKEL!</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79375" y="482600"/>
            <a:ext cx="8985250" cy="736600"/>
          </a:xfrm>
        </p:spPr>
        <p:txBody>
          <a:bodyPr/>
          <a:lstStyle/>
          <a:p>
            <a:r>
              <a:rPr lang="en-US" dirty="0" smtClean="0"/>
              <a:t>DE VERANDERINGEN DIE NODIG ZIJN </a:t>
            </a:r>
            <a:r>
              <a:rPr lang="en-US" dirty="0" err="1" smtClean="0"/>
              <a:t>ZIJN</a:t>
            </a:r>
            <a:r>
              <a:rPr lang="en-US" dirty="0" smtClean="0"/>
              <a:t> VEEL MEER DAN EEN KOSMETISCHE INGREEP (1)</a:t>
            </a:r>
          </a:p>
        </p:txBody>
      </p:sp>
      <p:sp>
        <p:nvSpPr>
          <p:cNvPr id="54275" name="Rectangle 3"/>
          <p:cNvSpPr>
            <a:spLocks noGrp="1" noChangeArrowheads="1"/>
          </p:cNvSpPr>
          <p:nvPr>
            <p:ph type="body" idx="1"/>
          </p:nvPr>
        </p:nvSpPr>
        <p:spPr>
          <a:xfrm>
            <a:off x="228600" y="1219200"/>
            <a:ext cx="8763000" cy="4979988"/>
          </a:xfrm>
        </p:spPr>
        <p:txBody>
          <a:bodyPr/>
          <a:lstStyle/>
          <a:p>
            <a:pPr marL="304800" indent="-304800">
              <a:lnSpc>
                <a:spcPct val="85000"/>
              </a:lnSpc>
            </a:pPr>
            <a:endParaRPr lang="nl-NL" smtClean="0"/>
          </a:p>
          <a:p>
            <a:pPr marL="304800" indent="-304800">
              <a:lnSpc>
                <a:spcPct val="85000"/>
              </a:lnSpc>
            </a:pPr>
            <a:r>
              <a:rPr lang="nl-NL" smtClean="0"/>
              <a:t>Van een verlichte reflectie op christendom of religieus humanisme naar een volledig doordenken en doorvoelen van religieus pluralisme (postmodern)</a:t>
            </a:r>
          </a:p>
          <a:p>
            <a:pPr marL="304800" indent="-304800">
              <a:lnSpc>
                <a:spcPct val="85000"/>
              </a:lnSpc>
            </a:pPr>
            <a:r>
              <a:rPr lang="nl-NL" smtClean="0"/>
              <a:t>     Pas van daaruit  opnieuw kijken naar de Christelijke traditie en die integreren (post-postmodern)</a:t>
            </a:r>
          </a:p>
          <a:p>
            <a:pPr marL="304800" indent="-304800">
              <a:lnSpc>
                <a:spcPct val="85000"/>
              </a:lnSpc>
            </a:pPr>
            <a:r>
              <a:rPr lang="nl-NL" smtClean="0"/>
              <a:t>Van de Tale Kanaans naar de eigen ervaring (postmodern)</a:t>
            </a:r>
          </a:p>
          <a:p>
            <a:pPr marL="304800" indent="-304800">
              <a:lnSpc>
                <a:spcPct val="85000"/>
              </a:lnSpc>
            </a:pPr>
            <a:r>
              <a:rPr lang="nl-NL" smtClean="0"/>
              <a:t>     Pas van daaruit opnieuw naar de Tale Kanaans kijken (post-postmodern)</a:t>
            </a:r>
          </a:p>
          <a:p>
            <a:pPr marL="304800" indent="-304800">
              <a:lnSpc>
                <a:spcPct val="85000"/>
              </a:lnSpc>
            </a:pPr>
            <a:r>
              <a:rPr lang="nl-NL" smtClean="0"/>
              <a:t>Van mentaal naar emotie (postmodern)</a:t>
            </a:r>
          </a:p>
          <a:p>
            <a:pPr marL="304800" indent="-304800">
              <a:lnSpc>
                <a:spcPct val="85000"/>
              </a:lnSpc>
            </a:pPr>
            <a:r>
              <a:rPr lang="nl-NL" smtClean="0"/>
              <a:t>     En van daaruit naar een volledige integratie van het geheel van het menselijk bestaan: mentaal, fysiek, spiritueel, emotioneel (post-postmodern)</a:t>
            </a:r>
          </a:p>
          <a:p>
            <a:pPr marL="304800" indent="-304800">
              <a:lnSpc>
                <a:spcPct val="85000"/>
              </a:lnSpc>
            </a:pPr>
            <a:r>
              <a:rPr lang="nl-NL" smtClean="0"/>
              <a:t>Van de toetssteen in het verleden naar de toetssteen in het heden en toekomst (postmodern) </a:t>
            </a:r>
          </a:p>
          <a:p>
            <a:pPr marL="304800" indent="-304800">
              <a:lnSpc>
                <a:spcPct val="85000"/>
              </a:lnSpc>
            </a:pPr>
            <a:r>
              <a:rPr lang="nl-NL" smtClean="0"/>
              <a:t>     en van daaruit naar een volledige integratie van beide (post-postmodern)</a:t>
            </a:r>
          </a:p>
          <a:p>
            <a:pPr marL="304800" indent="-304800">
              <a:lnSpc>
                <a:spcPct val="85000"/>
              </a:lnSpc>
            </a:pPr>
            <a:r>
              <a:rPr lang="nl-NL" smtClean="0"/>
              <a:t> </a:t>
            </a:r>
          </a:p>
          <a:p>
            <a:pPr marL="304800" indent="-304800">
              <a:lnSpc>
                <a:spcPct val="85000"/>
              </a:lnSpc>
            </a:pPr>
            <a:r>
              <a:rPr lang="nl-NL" smtClean="0"/>
              <a:t> </a:t>
            </a:r>
          </a:p>
          <a:p>
            <a:pPr marL="304800" indent="-304800">
              <a:lnSpc>
                <a:spcPct val="85000"/>
              </a:lnSpc>
            </a:pPr>
            <a:endParaRPr lang="nl-NL" smtClean="0"/>
          </a:p>
          <a:p>
            <a:pPr marL="304800" indent="-304800">
              <a:lnSpc>
                <a:spcPct val="85000"/>
              </a:lnSpc>
            </a:pPr>
            <a:r>
              <a:rPr lang="nl-NL" smtClean="0"/>
              <a:t> </a:t>
            </a:r>
          </a:p>
          <a:p>
            <a:pPr marL="304800" indent="-304800">
              <a:lnSpc>
                <a:spcPct val="85000"/>
              </a:lnSpc>
            </a:pPr>
            <a:endParaRPr lang="nl-NL"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ChangeArrowheads="1"/>
          </p:cNvSpPr>
          <p:nvPr/>
        </p:nvSpPr>
        <p:spPr bwMode="auto">
          <a:xfrm>
            <a:off x="158750" y="228600"/>
            <a:ext cx="8985250" cy="736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lIns="100012" tIns="46038" rIns="100012" bIns="46038">
            <a:spAutoFit/>
          </a:bodyPr>
          <a:lstStyle/>
          <a:p>
            <a:pPr algn="ctr">
              <a:lnSpc>
                <a:spcPct val="95000"/>
              </a:lnSpc>
              <a:spcBef>
                <a:spcPct val="0"/>
              </a:spcBef>
              <a:buFontTx/>
              <a:buNone/>
            </a:pPr>
            <a:r>
              <a:rPr lang="en-US" sz="2200">
                <a:solidFill>
                  <a:schemeClr val="tx2"/>
                </a:solidFill>
              </a:rPr>
              <a:t>Is een vrijzinnig geloof een religie? </a:t>
            </a:r>
            <a:br>
              <a:rPr lang="en-US" sz="2200">
                <a:solidFill>
                  <a:schemeClr val="tx2"/>
                </a:solidFill>
              </a:rPr>
            </a:br>
            <a:r>
              <a:rPr lang="en-US" sz="2200">
                <a:solidFill>
                  <a:schemeClr val="tx2"/>
                </a:solidFill>
              </a:rPr>
              <a:t>Laten we kijken naar drie definities van religie</a:t>
            </a:r>
          </a:p>
        </p:txBody>
      </p:sp>
      <p:sp>
        <p:nvSpPr>
          <p:cNvPr id="7171" name="Rectangle 5"/>
          <p:cNvSpPr>
            <a:spLocks noChangeArrowheads="1"/>
          </p:cNvSpPr>
          <p:nvPr/>
        </p:nvSpPr>
        <p:spPr bwMode="auto">
          <a:xfrm>
            <a:off x="584200" y="1531938"/>
            <a:ext cx="8140700" cy="4486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lIns="100012" tIns="46038" rIns="100012" bIns="46038">
            <a:spAutoFit/>
          </a:bodyPr>
          <a:lstStyle/>
          <a:p>
            <a:pPr defTabSz="976313">
              <a:lnSpc>
                <a:spcPct val="95000"/>
              </a:lnSpc>
              <a:spcBef>
                <a:spcPct val="35000"/>
              </a:spcBef>
              <a:buFontTx/>
              <a:buNone/>
            </a:pPr>
            <a:r>
              <a:rPr lang="en-US" sz="1600"/>
              <a:t>Als je alle definities van religie bekijkt, dan zijn die ruwweg in drie groepen te verdelen.</a:t>
            </a:r>
          </a:p>
          <a:p>
            <a:pPr defTabSz="976313">
              <a:lnSpc>
                <a:spcPct val="95000"/>
              </a:lnSpc>
              <a:spcBef>
                <a:spcPct val="35000"/>
              </a:spcBef>
              <a:buFontTx/>
              <a:buNone/>
            </a:pPr>
            <a:r>
              <a:rPr lang="en-US" sz="1600"/>
              <a:t>Traditie 1 (Durkheim): Religie is een sociaal systeem dat zich bezig houdt met heilige zaken</a:t>
            </a:r>
          </a:p>
          <a:p>
            <a:pPr defTabSz="976313">
              <a:lnSpc>
                <a:spcPct val="95000"/>
              </a:lnSpc>
              <a:spcBef>
                <a:spcPct val="35000"/>
              </a:spcBef>
              <a:buFontTx/>
              <a:buNone/>
            </a:pPr>
            <a:r>
              <a:rPr lang="en-US" sz="1600" b="0" i="1"/>
              <a:t>Ja een puur vrijzinnige geloofsgemeenschap is een sociaal systeem dat zich bezig houdt met heilige zaken. Het is daarom een (1) religie.</a:t>
            </a:r>
          </a:p>
          <a:p>
            <a:pPr defTabSz="976313">
              <a:lnSpc>
                <a:spcPct val="95000"/>
              </a:lnSpc>
              <a:spcBef>
                <a:spcPct val="35000"/>
              </a:spcBef>
              <a:buFontTx/>
              <a:buNone/>
            </a:pPr>
            <a:r>
              <a:rPr lang="en-US" sz="1600"/>
              <a:t>Traditie 2 (Tillich): Religie is reflectie op uiteindelijke zingeving</a:t>
            </a:r>
          </a:p>
          <a:p>
            <a:pPr defTabSz="976313">
              <a:lnSpc>
                <a:spcPct val="95000"/>
              </a:lnSpc>
              <a:spcBef>
                <a:spcPct val="35000"/>
              </a:spcBef>
              <a:buFontTx/>
              <a:buNone/>
            </a:pPr>
            <a:r>
              <a:rPr lang="en-US" sz="1600" b="0" i="1"/>
              <a:t>In een puur vrijzinnige geloofsgemeenschap hebben mensen verschillende manieren om met uiteindelijke zingeving om te gaan. Daarom moet een puur vrijzinnige geloofsgemeenschap gezien worden als een groep religies.</a:t>
            </a:r>
          </a:p>
          <a:p>
            <a:pPr defTabSz="976313">
              <a:lnSpc>
                <a:spcPct val="95000"/>
              </a:lnSpc>
              <a:spcBef>
                <a:spcPct val="35000"/>
              </a:spcBef>
              <a:buFontTx/>
              <a:buNone/>
            </a:pPr>
            <a:r>
              <a:rPr lang="en-US" sz="1600"/>
              <a:t>Traditie 3 (Tylor): Religie heeft te maken met communicatie met, of betrokkenheid op een onzienlijke werkelijkheid.</a:t>
            </a:r>
          </a:p>
          <a:p>
            <a:pPr defTabSz="976313">
              <a:lnSpc>
                <a:spcPct val="95000"/>
              </a:lnSpc>
              <a:spcBef>
                <a:spcPct val="35000"/>
              </a:spcBef>
              <a:buFontTx/>
              <a:buNone/>
            </a:pPr>
            <a:r>
              <a:rPr lang="en-US" sz="1600" b="0" i="1"/>
              <a:t>In een puur vrijzinnige geloofsgemeenschap zijn er ook mensen die niet geloven in een onzienlijke werkelijkheid (b.v. humanisten). Het is daarom geen religie </a:t>
            </a:r>
          </a:p>
          <a:p>
            <a:pPr defTabSz="976313">
              <a:lnSpc>
                <a:spcPct val="95000"/>
              </a:lnSpc>
              <a:spcBef>
                <a:spcPct val="35000"/>
              </a:spcBef>
              <a:buFontTx/>
              <a:buNone/>
            </a:pPr>
            <a:endParaRPr lang="en-US" sz="1600" b="0" i="1"/>
          </a:p>
          <a:p>
            <a:pPr defTabSz="976313">
              <a:lnSpc>
                <a:spcPct val="95000"/>
              </a:lnSpc>
              <a:spcBef>
                <a:spcPct val="35000"/>
              </a:spcBef>
              <a:buFontTx/>
              <a:buNone/>
            </a:pPr>
            <a:endParaRPr lang="en-US" sz="160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79375" y="482600"/>
            <a:ext cx="8985250" cy="736600"/>
          </a:xfrm>
        </p:spPr>
        <p:txBody>
          <a:bodyPr/>
          <a:lstStyle/>
          <a:p>
            <a:r>
              <a:rPr lang="en-US" smtClean="0"/>
              <a:t>DE VERANDERINGEN DIE NODIG ZIJN ZIJN VEEL MEER DAN EEN KOSMETISCHE INGREEP (1)</a:t>
            </a:r>
          </a:p>
        </p:txBody>
      </p:sp>
      <p:sp>
        <p:nvSpPr>
          <p:cNvPr id="55299" name="Rectangle 3"/>
          <p:cNvSpPr>
            <a:spLocks noGrp="1" noChangeArrowheads="1"/>
          </p:cNvSpPr>
          <p:nvPr>
            <p:ph type="body" idx="1"/>
          </p:nvPr>
        </p:nvSpPr>
        <p:spPr>
          <a:xfrm>
            <a:off x="228600" y="1219200"/>
            <a:ext cx="8763000" cy="4979988"/>
          </a:xfrm>
        </p:spPr>
        <p:txBody>
          <a:bodyPr/>
          <a:lstStyle/>
          <a:p>
            <a:pPr marL="304800" indent="-304800">
              <a:lnSpc>
                <a:spcPct val="85000"/>
              </a:lnSpc>
            </a:pPr>
            <a:endParaRPr lang="nl-NL" smtClean="0"/>
          </a:p>
          <a:p>
            <a:pPr marL="304800" indent="-304800">
              <a:lnSpc>
                <a:spcPct val="85000"/>
              </a:lnSpc>
            </a:pPr>
            <a:r>
              <a:rPr lang="nl-NL" smtClean="0"/>
              <a:t>Van een verlichte reflectie op christendom of religieus humanisme naar een volledig doordenken en doorvoelen van religieus pluralisme (postmodern)</a:t>
            </a:r>
          </a:p>
          <a:p>
            <a:pPr marL="304800" indent="-304800">
              <a:lnSpc>
                <a:spcPct val="85000"/>
              </a:lnSpc>
            </a:pPr>
            <a:r>
              <a:rPr lang="nl-NL" smtClean="0"/>
              <a:t>     Pas van daaruit  opnieuw kijken naar de Christelijke traditie en die integreren (post-postmodern)</a:t>
            </a:r>
          </a:p>
          <a:p>
            <a:pPr marL="304800" indent="-304800">
              <a:lnSpc>
                <a:spcPct val="85000"/>
              </a:lnSpc>
            </a:pPr>
            <a:r>
              <a:rPr lang="nl-NL" smtClean="0"/>
              <a:t>Van de Tale Kanaans naar de eigen ervaring (postmodern)</a:t>
            </a:r>
          </a:p>
          <a:p>
            <a:pPr marL="304800" indent="-304800">
              <a:lnSpc>
                <a:spcPct val="85000"/>
              </a:lnSpc>
            </a:pPr>
            <a:r>
              <a:rPr lang="nl-NL" smtClean="0"/>
              <a:t>     Pas van daaruit opnieuw naar de Tale Kanaans kijken (post-postmodern)</a:t>
            </a:r>
          </a:p>
          <a:p>
            <a:pPr marL="304800" indent="-304800">
              <a:lnSpc>
                <a:spcPct val="85000"/>
              </a:lnSpc>
            </a:pPr>
            <a:r>
              <a:rPr lang="nl-NL" smtClean="0"/>
              <a:t>Van mentaal naar emotie (postmodern)</a:t>
            </a:r>
          </a:p>
          <a:p>
            <a:pPr marL="304800" indent="-304800">
              <a:lnSpc>
                <a:spcPct val="85000"/>
              </a:lnSpc>
            </a:pPr>
            <a:r>
              <a:rPr lang="nl-NL" smtClean="0"/>
              <a:t>     En van daaruit naar een volledige integratie van het geheel van het menselijk bestaan: mentaal, fysiek, spiritueel, emotioneel (post-postmodern)</a:t>
            </a:r>
          </a:p>
          <a:p>
            <a:pPr marL="304800" indent="-304800">
              <a:lnSpc>
                <a:spcPct val="85000"/>
              </a:lnSpc>
            </a:pPr>
            <a:r>
              <a:rPr lang="nl-NL" smtClean="0"/>
              <a:t>Van de toetssteen in het verleden naar de toetssteen in het heden en toekomst (postmodern) </a:t>
            </a:r>
          </a:p>
          <a:p>
            <a:pPr marL="304800" indent="-304800">
              <a:lnSpc>
                <a:spcPct val="85000"/>
              </a:lnSpc>
            </a:pPr>
            <a:r>
              <a:rPr lang="nl-NL" smtClean="0"/>
              <a:t>     en van daaruit naar een volledige integratie van beide (post-postmodern)</a:t>
            </a:r>
          </a:p>
          <a:p>
            <a:pPr marL="304800" indent="-304800">
              <a:lnSpc>
                <a:spcPct val="85000"/>
              </a:lnSpc>
            </a:pPr>
            <a:r>
              <a:rPr lang="nl-NL" smtClean="0"/>
              <a:t> </a:t>
            </a:r>
          </a:p>
          <a:p>
            <a:pPr marL="304800" indent="-304800">
              <a:lnSpc>
                <a:spcPct val="85000"/>
              </a:lnSpc>
            </a:pPr>
            <a:r>
              <a:rPr lang="nl-NL" smtClean="0"/>
              <a:t> </a:t>
            </a:r>
          </a:p>
          <a:p>
            <a:pPr marL="304800" indent="-304800">
              <a:lnSpc>
                <a:spcPct val="85000"/>
              </a:lnSpc>
            </a:pPr>
            <a:endParaRPr lang="nl-NL" smtClean="0"/>
          </a:p>
          <a:p>
            <a:pPr marL="304800" indent="-304800">
              <a:lnSpc>
                <a:spcPct val="85000"/>
              </a:lnSpc>
            </a:pPr>
            <a:r>
              <a:rPr lang="nl-NL" smtClean="0"/>
              <a:t> </a:t>
            </a:r>
          </a:p>
          <a:p>
            <a:pPr marL="304800" indent="-304800">
              <a:lnSpc>
                <a:spcPct val="85000"/>
              </a:lnSpc>
            </a:pPr>
            <a:endParaRPr lang="nl-NL" smtClean="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79375" y="482600"/>
            <a:ext cx="8985250" cy="736600"/>
          </a:xfrm>
        </p:spPr>
        <p:txBody>
          <a:bodyPr/>
          <a:lstStyle/>
          <a:p>
            <a:r>
              <a:rPr lang="en-US" smtClean="0"/>
              <a:t>DE VERANDERINGEN DIE NODIG ZIJN ZIJN VEEL MEER DAN EEN KOSMETISCHE INGREEP (1)</a:t>
            </a:r>
          </a:p>
        </p:txBody>
      </p:sp>
      <p:sp>
        <p:nvSpPr>
          <p:cNvPr id="56323" name="Rectangle 3"/>
          <p:cNvSpPr>
            <a:spLocks noGrp="1" noChangeArrowheads="1"/>
          </p:cNvSpPr>
          <p:nvPr>
            <p:ph type="body" idx="1"/>
          </p:nvPr>
        </p:nvSpPr>
        <p:spPr>
          <a:xfrm>
            <a:off x="228600" y="1219200"/>
            <a:ext cx="8763000" cy="4979988"/>
          </a:xfrm>
        </p:spPr>
        <p:txBody>
          <a:bodyPr/>
          <a:lstStyle/>
          <a:p>
            <a:pPr marL="304800" indent="-304800">
              <a:lnSpc>
                <a:spcPct val="85000"/>
              </a:lnSpc>
            </a:pPr>
            <a:endParaRPr lang="nl-NL" smtClean="0"/>
          </a:p>
          <a:p>
            <a:pPr marL="304800" indent="-304800">
              <a:lnSpc>
                <a:spcPct val="85000"/>
              </a:lnSpc>
            </a:pPr>
            <a:r>
              <a:rPr lang="nl-NL" smtClean="0"/>
              <a:t>Van een verlichte reflectie op christendom of religieus humanisme naar een volledig doordenken en doorvoelen van religieus pluralisme (postmodern)</a:t>
            </a:r>
          </a:p>
          <a:p>
            <a:pPr marL="304800" indent="-304800">
              <a:lnSpc>
                <a:spcPct val="85000"/>
              </a:lnSpc>
            </a:pPr>
            <a:r>
              <a:rPr lang="nl-NL" smtClean="0"/>
              <a:t>     Pas van daaruit  opnieuw kijken naar de Christelijke traditie en die integreren (post-postmodern)</a:t>
            </a:r>
          </a:p>
          <a:p>
            <a:pPr marL="304800" indent="-304800">
              <a:lnSpc>
                <a:spcPct val="85000"/>
              </a:lnSpc>
            </a:pPr>
            <a:r>
              <a:rPr lang="nl-NL" smtClean="0"/>
              <a:t>Van de Tale Kanaans naar de eigen ervaring (postmodern)</a:t>
            </a:r>
          </a:p>
          <a:p>
            <a:pPr marL="304800" indent="-304800">
              <a:lnSpc>
                <a:spcPct val="85000"/>
              </a:lnSpc>
            </a:pPr>
            <a:r>
              <a:rPr lang="nl-NL" smtClean="0"/>
              <a:t>     Pas van daaruit opnieuw naar de Tale Kanaans kijken (post-postmodern)</a:t>
            </a:r>
          </a:p>
          <a:p>
            <a:pPr marL="304800" indent="-304800">
              <a:lnSpc>
                <a:spcPct val="85000"/>
              </a:lnSpc>
            </a:pPr>
            <a:r>
              <a:rPr lang="nl-NL" smtClean="0"/>
              <a:t>Van mentaal naar emotie (postmodern)</a:t>
            </a:r>
          </a:p>
          <a:p>
            <a:pPr marL="304800" indent="-304800">
              <a:lnSpc>
                <a:spcPct val="85000"/>
              </a:lnSpc>
            </a:pPr>
            <a:r>
              <a:rPr lang="nl-NL" smtClean="0"/>
              <a:t>     En van daaruit naar een volledige integratie van het geheel van het menselijk bestaan: mentaal, fysiek, spiritueel, emotioneel (post-postmodern)</a:t>
            </a:r>
          </a:p>
          <a:p>
            <a:pPr marL="304800" indent="-304800">
              <a:lnSpc>
                <a:spcPct val="85000"/>
              </a:lnSpc>
            </a:pPr>
            <a:r>
              <a:rPr lang="nl-NL" smtClean="0"/>
              <a:t>Van de toetssteen in het verleden naar de toetssteen in het heden en toekomst (postmodern) </a:t>
            </a:r>
          </a:p>
          <a:p>
            <a:pPr marL="304800" indent="-304800">
              <a:lnSpc>
                <a:spcPct val="85000"/>
              </a:lnSpc>
            </a:pPr>
            <a:r>
              <a:rPr lang="nl-NL" smtClean="0"/>
              <a:t>     en van daaruit naar een volledige integratie van beide (post-postmodern)</a:t>
            </a:r>
          </a:p>
          <a:p>
            <a:pPr marL="304800" indent="-304800">
              <a:lnSpc>
                <a:spcPct val="85000"/>
              </a:lnSpc>
            </a:pPr>
            <a:r>
              <a:rPr lang="nl-NL" smtClean="0"/>
              <a:t> </a:t>
            </a:r>
          </a:p>
          <a:p>
            <a:pPr marL="304800" indent="-304800">
              <a:lnSpc>
                <a:spcPct val="85000"/>
              </a:lnSpc>
            </a:pPr>
            <a:r>
              <a:rPr lang="nl-NL" smtClean="0"/>
              <a:t> </a:t>
            </a:r>
          </a:p>
          <a:p>
            <a:pPr marL="304800" indent="-304800">
              <a:lnSpc>
                <a:spcPct val="85000"/>
              </a:lnSpc>
            </a:pPr>
            <a:endParaRPr lang="nl-NL" smtClean="0"/>
          </a:p>
          <a:p>
            <a:pPr marL="304800" indent="-304800">
              <a:lnSpc>
                <a:spcPct val="85000"/>
              </a:lnSpc>
            </a:pPr>
            <a:r>
              <a:rPr lang="nl-NL" smtClean="0"/>
              <a:t> </a:t>
            </a:r>
          </a:p>
          <a:p>
            <a:pPr marL="304800" indent="-304800">
              <a:lnSpc>
                <a:spcPct val="85000"/>
              </a:lnSpc>
            </a:pPr>
            <a:endParaRPr lang="nl-NL" smtClean="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79375" y="482600"/>
            <a:ext cx="8985250" cy="736600"/>
          </a:xfrm>
        </p:spPr>
        <p:txBody>
          <a:bodyPr/>
          <a:lstStyle/>
          <a:p>
            <a:r>
              <a:rPr lang="en-US" smtClean="0"/>
              <a:t>DE VERANDERINGEN DIE NODIG ZIJN ZIJN VEEL MEER DAN EEN KOSMETISCHE INGREEP (1)</a:t>
            </a:r>
          </a:p>
        </p:txBody>
      </p:sp>
      <p:sp>
        <p:nvSpPr>
          <p:cNvPr id="57347" name="Rectangle 3"/>
          <p:cNvSpPr>
            <a:spLocks noGrp="1" noChangeArrowheads="1"/>
          </p:cNvSpPr>
          <p:nvPr>
            <p:ph type="body" idx="1"/>
          </p:nvPr>
        </p:nvSpPr>
        <p:spPr>
          <a:xfrm>
            <a:off x="228600" y="1219200"/>
            <a:ext cx="8763000" cy="4979988"/>
          </a:xfrm>
        </p:spPr>
        <p:txBody>
          <a:bodyPr/>
          <a:lstStyle/>
          <a:p>
            <a:pPr marL="304800" indent="-304800">
              <a:lnSpc>
                <a:spcPct val="85000"/>
              </a:lnSpc>
            </a:pPr>
            <a:endParaRPr lang="nl-NL" smtClean="0"/>
          </a:p>
          <a:p>
            <a:pPr marL="304800" indent="-304800">
              <a:lnSpc>
                <a:spcPct val="85000"/>
              </a:lnSpc>
            </a:pPr>
            <a:r>
              <a:rPr lang="nl-NL" smtClean="0"/>
              <a:t>Van een verlichte reflectie op christendom of religieus humanisme naar een volledig doordenken en doorvoelen van religieus pluralisme (postmodern)</a:t>
            </a:r>
          </a:p>
          <a:p>
            <a:pPr marL="304800" indent="-304800">
              <a:lnSpc>
                <a:spcPct val="85000"/>
              </a:lnSpc>
            </a:pPr>
            <a:r>
              <a:rPr lang="nl-NL" smtClean="0"/>
              <a:t>     Pas van daaruit  opnieuw kijken naar de Christelijke traditie en die integreren (post-postmodern)</a:t>
            </a:r>
          </a:p>
          <a:p>
            <a:pPr marL="304800" indent="-304800">
              <a:lnSpc>
                <a:spcPct val="85000"/>
              </a:lnSpc>
            </a:pPr>
            <a:r>
              <a:rPr lang="nl-NL" smtClean="0"/>
              <a:t>Van de Tale Kanaans naar de eigen ervaring (postmodern)</a:t>
            </a:r>
          </a:p>
          <a:p>
            <a:pPr marL="304800" indent="-304800">
              <a:lnSpc>
                <a:spcPct val="85000"/>
              </a:lnSpc>
            </a:pPr>
            <a:r>
              <a:rPr lang="nl-NL" smtClean="0"/>
              <a:t>     Pas van daaruit opnieuw naar de Tale Kanaans kijken (post-postmodern)</a:t>
            </a:r>
          </a:p>
          <a:p>
            <a:pPr marL="304800" indent="-304800">
              <a:lnSpc>
                <a:spcPct val="85000"/>
              </a:lnSpc>
            </a:pPr>
            <a:r>
              <a:rPr lang="nl-NL" smtClean="0"/>
              <a:t>Van mentaal naar emotie (postmodern)</a:t>
            </a:r>
          </a:p>
          <a:p>
            <a:pPr marL="304800" indent="-304800">
              <a:lnSpc>
                <a:spcPct val="85000"/>
              </a:lnSpc>
            </a:pPr>
            <a:r>
              <a:rPr lang="nl-NL" smtClean="0"/>
              <a:t>     En van daaruit naar een volledige integratie van het geheel van het menselijk bestaan: mentaal, fysiek, spiritueel, emotioneel (post-postmodern)</a:t>
            </a:r>
          </a:p>
          <a:p>
            <a:pPr marL="304800" indent="-304800">
              <a:lnSpc>
                <a:spcPct val="85000"/>
              </a:lnSpc>
            </a:pPr>
            <a:r>
              <a:rPr lang="nl-NL" smtClean="0"/>
              <a:t>Van de toetssteen in het verleden naar de toetssteen in het heden en toekomst (postmodern) </a:t>
            </a:r>
          </a:p>
          <a:p>
            <a:pPr marL="304800" indent="-304800">
              <a:lnSpc>
                <a:spcPct val="85000"/>
              </a:lnSpc>
            </a:pPr>
            <a:r>
              <a:rPr lang="nl-NL" smtClean="0"/>
              <a:t>     en van daaruit naar een volledige integratie van beide (post-postmodern)</a:t>
            </a:r>
          </a:p>
          <a:p>
            <a:pPr marL="304800" indent="-304800">
              <a:lnSpc>
                <a:spcPct val="85000"/>
              </a:lnSpc>
            </a:pPr>
            <a:r>
              <a:rPr lang="nl-NL" smtClean="0"/>
              <a:t> </a:t>
            </a:r>
          </a:p>
          <a:p>
            <a:pPr marL="304800" indent="-304800">
              <a:lnSpc>
                <a:spcPct val="85000"/>
              </a:lnSpc>
            </a:pPr>
            <a:r>
              <a:rPr lang="nl-NL" smtClean="0"/>
              <a:t> </a:t>
            </a:r>
          </a:p>
          <a:p>
            <a:pPr marL="304800" indent="-304800">
              <a:lnSpc>
                <a:spcPct val="85000"/>
              </a:lnSpc>
            </a:pPr>
            <a:endParaRPr lang="nl-NL" smtClean="0"/>
          </a:p>
          <a:p>
            <a:pPr marL="304800" indent="-304800">
              <a:lnSpc>
                <a:spcPct val="85000"/>
              </a:lnSpc>
            </a:pPr>
            <a:r>
              <a:rPr lang="nl-NL" smtClean="0"/>
              <a:t> </a:t>
            </a:r>
          </a:p>
          <a:p>
            <a:pPr marL="304800" indent="-304800">
              <a:lnSpc>
                <a:spcPct val="85000"/>
              </a:lnSpc>
            </a:pPr>
            <a:endParaRPr lang="nl-NL" smtClean="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79375" y="482600"/>
            <a:ext cx="8985250" cy="736600"/>
          </a:xfrm>
        </p:spPr>
        <p:txBody>
          <a:bodyPr/>
          <a:lstStyle/>
          <a:p>
            <a:r>
              <a:rPr lang="en-US" smtClean="0"/>
              <a:t>DE VERANDERINGEN DIE NODIG ZIJN ZIJN VEEL MEER DAN EEN KOSMETISCHE INGREEP (2)</a:t>
            </a:r>
          </a:p>
        </p:txBody>
      </p:sp>
      <p:sp>
        <p:nvSpPr>
          <p:cNvPr id="58371" name="Rectangle 3"/>
          <p:cNvSpPr>
            <a:spLocks noGrp="1" noChangeArrowheads="1"/>
          </p:cNvSpPr>
          <p:nvPr>
            <p:ph type="body" idx="1"/>
          </p:nvPr>
        </p:nvSpPr>
        <p:spPr>
          <a:xfrm>
            <a:off x="228600" y="1219200"/>
            <a:ext cx="8763000" cy="5572125"/>
          </a:xfrm>
        </p:spPr>
        <p:txBody>
          <a:bodyPr/>
          <a:lstStyle/>
          <a:p>
            <a:pPr marL="304800" indent="-304800">
              <a:lnSpc>
                <a:spcPct val="85000"/>
              </a:lnSpc>
            </a:pPr>
            <a:r>
              <a:rPr lang="nl-NL" dirty="0" smtClean="0"/>
              <a:t>Van gesproken woord, naar een veelheid van eigentijdse communicatietechnieken (postmodern) </a:t>
            </a:r>
          </a:p>
          <a:p>
            <a:pPr marL="304800" indent="-304800">
              <a:lnSpc>
                <a:spcPct val="85000"/>
              </a:lnSpc>
            </a:pPr>
            <a:r>
              <a:rPr lang="nl-NL" dirty="0" smtClean="0"/>
              <a:t>     en voortdurend open staan voor nieuwe technieken (post-postmodern)</a:t>
            </a:r>
          </a:p>
          <a:p>
            <a:pPr marL="304800" indent="-304800">
              <a:lnSpc>
                <a:spcPct val="85000"/>
              </a:lnSpc>
            </a:pPr>
            <a:r>
              <a:rPr lang="nl-NL" dirty="0" smtClean="0"/>
              <a:t>Van gebed naar de veelheid van beschikbare meditatietechnieken (postmodern) </a:t>
            </a:r>
          </a:p>
          <a:p>
            <a:pPr marL="304800" indent="-304800">
              <a:lnSpc>
                <a:spcPct val="85000"/>
              </a:lnSpc>
            </a:pPr>
            <a:r>
              <a:rPr lang="nl-NL" dirty="0" smtClean="0"/>
              <a:t>     en voortdurend open staan voor wat de ontwikkelingen zijn (Post-postmodern)</a:t>
            </a:r>
          </a:p>
          <a:p>
            <a:pPr marL="304800" indent="-304800">
              <a:lnSpc>
                <a:spcPct val="85000"/>
              </a:lnSpc>
            </a:pPr>
            <a:r>
              <a:rPr lang="nl-NL" dirty="0" smtClean="0"/>
              <a:t>Van traditionele symboliek en markeringsmomenten naar eigentijdse symboliek en </a:t>
            </a:r>
          </a:p>
          <a:p>
            <a:pPr marL="304800" indent="-304800">
              <a:lnSpc>
                <a:spcPct val="85000"/>
              </a:lnSpc>
            </a:pPr>
            <a:r>
              <a:rPr lang="nl-NL" dirty="0" smtClean="0"/>
              <a:t>     markeringsmomenten (postmodern) </a:t>
            </a:r>
          </a:p>
          <a:p>
            <a:pPr marL="304800" indent="-304800">
              <a:lnSpc>
                <a:spcPct val="85000"/>
              </a:lnSpc>
            </a:pPr>
            <a:r>
              <a:rPr lang="nl-NL" dirty="0" smtClean="0"/>
              <a:t>     en een voortdurend aanpassen daarvan aan de maatschappelijke veranderingen en behoeften (postpostmodern) </a:t>
            </a:r>
          </a:p>
          <a:p>
            <a:pPr marL="304800" indent="-304800">
              <a:lnSpc>
                <a:spcPct val="85000"/>
              </a:lnSpc>
            </a:pPr>
            <a:r>
              <a:rPr lang="nl-NL" dirty="0" smtClean="0"/>
              <a:t> Van een focus op ethiek naar een focus op persoonlijke groei (postmodern) </a:t>
            </a:r>
          </a:p>
          <a:p>
            <a:pPr marL="304800" indent="-304800">
              <a:lnSpc>
                <a:spcPct val="85000"/>
              </a:lnSpc>
            </a:pPr>
            <a:r>
              <a:rPr lang="nl-NL" dirty="0" smtClean="0"/>
              <a:t>     en van daaruit naar een integratie van beide (post-postmodern)</a:t>
            </a:r>
          </a:p>
          <a:p>
            <a:pPr marL="304800" indent="-304800">
              <a:lnSpc>
                <a:spcPct val="85000"/>
              </a:lnSpc>
            </a:pPr>
            <a:r>
              <a:rPr lang="nl-NL" dirty="0" smtClean="0"/>
              <a:t>Van objectivisme van wetenschap, waarheid en redelijkheid naar subjectivisme en individualisme (postmodern)</a:t>
            </a:r>
          </a:p>
          <a:p>
            <a:pPr marL="304800" indent="-304800">
              <a:lnSpc>
                <a:spcPct val="85000"/>
              </a:lnSpc>
            </a:pPr>
            <a:r>
              <a:rPr lang="nl-NL" dirty="0" smtClean="0"/>
              <a:t>     en van daaruit naar een integratie van beide (post-postmodern)</a:t>
            </a:r>
          </a:p>
          <a:p>
            <a:pPr marL="304800" indent="-304800">
              <a:lnSpc>
                <a:spcPct val="85000"/>
              </a:lnSpc>
            </a:pPr>
            <a:r>
              <a:rPr lang="nl-NL" dirty="0" smtClean="0"/>
              <a:t>Van nadruk op de groep naar nadruk op het individu (postmodern) naar een integratie van beide (post-postmodern)</a:t>
            </a:r>
          </a:p>
          <a:p>
            <a:pPr marL="304800" indent="-304800">
              <a:lnSpc>
                <a:spcPct val="85000"/>
              </a:lnSpc>
            </a:pPr>
            <a:r>
              <a:rPr lang="nl-NL" dirty="0" smtClean="0"/>
              <a:t>Van de klassieke geloofsgemeenschap naar geloof op maat (postmodern) </a:t>
            </a:r>
          </a:p>
          <a:p>
            <a:pPr marL="304800" indent="-304800">
              <a:lnSpc>
                <a:spcPct val="85000"/>
              </a:lnSpc>
            </a:pPr>
            <a:r>
              <a:rPr lang="nl-NL" dirty="0" smtClean="0"/>
              <a:t>      en van daaruit naar een integratie van beide (post-postmodern)</a:t>
            </a:r>
          </a:p>
          <a:p>
            <a:pPr marL="304800" indent="-304800">
              <a:lnSpc>
                <a:spcPct val="85000"/>
              </a:lnSpc>
            </a:pPr>
            <a:r>
              <a:rPr lang="nl-NL" dirty="0" smtClean="0"/>
              <a:t> </a:t>
            </a:r>
          </a:p>
          <a:p>
            <a:pPr marL="304800" indent="-304800">
              <a:lnSpc>
                <a:spcPct val="85000"/>
              </a:lnSpc>
            </a:pPr>
            <a:endParaRPr lang="nl-NL"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79375" y="482600"/>
            <a:ext cx="8985250" cy="727075"/>
          </a:xfrm>
        </p:spPr>
        <p:txBody>
          <a:bodyPr/>
          <a:lstStyle/>
          <a:p>
            <a:r>
              <a:rPr lang="en-US" smtClean="0"/>
              <a:t>Hoe definieer je vrijzinnig geloof? </a:t>
            </a:r>
            <a:br>
              <a:rPr lang="en-US" smtClean="0"/>
            </a:br>
            <a:r>
              <a:rPr lang="en-US" smtClean="0"/>
              <a:t>Hoe werkt dat voor andere religies?</a:t>
            </a:r>
          </a:p>
        </p:txBody>
      </p:sp>
      <p:sp>
        <p:nvSpPr>
          <p:cNvPr id="8195" name="Rectangle 3"/>
          <p:cNvSpPr>
            <a:spLocks noGrp="1" noChangeArrowheads="1"/>
          </p:cNvSpPr>
          <p:nvPr>
            <p:ph type="body" idx="1"/>
          </p:nvPr>
        </p:nvSpPr>
        <p:spPr>
          <a:xfrm>
            <a:off x="468313" y="1435100"/>
            <a:ext cx="8140700" cy="5422900"/>
          </a:xfrm>
        </p:spPr>
        <p:txBody>
          <a:bodyPr/>
          <a:lstStyle/>
          <a:p>
            <a:pPr marL="0" indent="0"/>
            <a:r>
              <a:rPr lang="nl-NL" smtClean="0"/>
              <a:t>Normale religies worden meestal op twee manieren gedefinieerd </a:t>
            </a:r>
          </a:p>
          <a:p>
            <a:pPr marL="0" indent="0"/>
            <a:r>
              <a:rPr lang="nl-NL" smtClean="0"/>
              <a:t>Methode 1: naar de kenmerken van hun levensbeschouwing, bijvoorbeeld </a:t>
            </a:r>
          </a:p>
          <a:p>
            <a:pPr marL="0" indent="0"/>
            <a:r>
              <a:rPr lang="nl-NL" smtClean="0"/>
              <a:t>“Iemand is een christen als hij in de heilige drie-eenheid gelooft.”</a:t>
            </a:r>
          </a:p>
          <a:p>
            <a:pPr marL="0" indent="0"/>
            <a:r>
              <a:rPr lang="nl-NL" smtClean="0"/>
              <a:t>“Iemand is een moslim als hij gelooft in Allah en als hij gelooft dat Mohammed zijn belangrijkste profeet is.”</a:t>
            </a:r>
          </a:p>
          <a:p>
            <a:pPr marL="0" indent="0"/>
            <a:endParaRPr lang="nl-NL" smtClean="0"/>
          </a:p>
          <a:p>
            <a:pPr marL="0" indent="0"/>
            <a:r>
              <a:rPr lang="nl-NL" smtClean="0"/>
              <a:t>Methode 2: naar de primaire bron van inspiratie, bijvoorbeeld</a:t>
            </a:r>
          </a:p>
          <a:p>
            <a:pPr marL="0" indent="0"/>
            <a:r>
              <a:rPr lang="nl-NL" smtClean="0"/>
              <a:t>“Iemand is een christen als haar primaire inspiratiebron de bijbel is.”</a:t>
            </a:r>
          </a:p>
          <a:p>
            <a:pPr marL="0" indent="0"/>
            <a:r>
              <a:rPr lang="nl-NL" smtClean="0"/>
              <a:t>“Iemand is een moslim als haar primaire inspiratiebron de Koran is.”</a:t>
            </a:r>
          </a:p>
          <a:p>
            <a:pPr marL="0" indent="0"/>
            <a:r>
              <a:rPr lang="nl-NL" smtClean="0"/>
              <a:t> </a:t>
            </a:r>
          </a:p>
          <a:p>
            <a:pPr marL="0" indent="0"/>
            <a:r>
              <a:rPr lang="nl-NL" smtClean="0"/>
              <a:t>Vrijzinnig geloof op zo’n manier te definiëren kan niet succesvol zijn:</a:t>
            </a:r>
          </a:p>
          <a:p>
            <a:pPr marL="0" indent="0">
              <a:buFontTx/>
              <a:buChar char="-"/>
            </a:pPr>
            <a:r>
              <a:rPr lang="nl-NL" smtClean="0"/>
              <a:t> Als je vrijzinnigen naar de kenmerken van hun levensbeschouwing of inspiratiebron vraagt krijg je waarschijnlijk net zoveel verschillende antwoorden als er vrijzinnigen zijn.</a:t>
            </a:r>
          </a:p>
          <a:p>
            <a:pPr marL="0" indent="0">
              <a:buFontTx/>
              <a:buChar char="-"/>
            </a:pPr>
            <a:r>
              <a:rPr lang="nl-NL" smtClean="0"/>
              <a:t> De specifieke inhoud van het geloofssysteem van een vrijzinnige is niet de essentie van vrijzinnig geloof.</a:t>
            </a:r>
          </a:p>
          <a:p>
            <a:pPr marL="0" indent="0"/>
            <a:r>
              <a:rPr lang="nl-NL" smtClean="0"/>
              <a:t>Hoe kan het anders?</a:t>
            </a:r>
          </a:p>
          <a:p>
            <a:pPr marL="0" indent="0"/>
            <a:endParaRPr lang="nl-NL"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633413" y="182563"/>
            <a:ext cx="8707437" cy="581025"/>
          </a:xfrm>
          <a:noFill/>
        </p:spPr>
        <p:txBody>
          <a:bodyPr anchor="ctr"/>
          <a:lstStyle/>
          <a:p>
            <a:pPr>
              <a:lnSpc>
                <a:spcPct val="100000"/>
              </a:lnSpc>
            </a:pPr>
            <a:r>
              <a:rPr lang="en-US" sz="1600" smtClean="0"/>
              <a:t>Wat is de identiteit van een puur vrijzinnig geloof?</a:t>
            </a:r>
            <a:br>
              <a:rPr lang="en-US" sz="1600" smtClean="0"/>
            </a:br>
            <a:r>
              <a:rPr lang="en-US" sz="1600" smtClean="0"/>
              <a:t>HET CONCEPT VAN HET RELIGIEUZE HOEFIJZER</a:t>
            </a:r>
          </a:p>
        </p:txBody>
      </p:sp>
      <p:sp>
        <p:nvSpPr>
          <p:cNvPr id="9219" name="Rectangle 3"/>
          <p:cNvSpPr>
            <a:spLocks noChangeArrowheads="1"/>
          </p:cNvSpPr>
          <p:nvPr/>
        </p:nvSpPr>
        <p:spPr bwMode="auto">
          <a:xfrm>
            <a:off x="2322513" y="1143000"/>
            <a:ext cx="4010025" cy="3962400"/>
          </a:xfrm>
          <a:prstGeom prst="rect">
            <a:avLst/>
          </a:prstGeom>
          <a:solidFill>
            <a:schemeClr val="accent1"/>
          </a:solidFill>
          <a:ln w="12700">
            <a:solidFill>
              <a:schemeClr val="tx1"/>
            </a:solidFill>
            <a:miter lim="800000"/>
            <a:headEnd/>
            <a:tailEnd/>
          </a:ln>
        </p:spPr>
        <p:txBody>
          <a:bodyPr wrap="none" lIns="90000" rIns="90000" anchor="ctr"/>
          <a:lstStyle/>
          <a:p>
            <a:endParaRPr lang="nl-NL"/>
          </a:p>
        </p:txBody>
      </p:sp>
      <p:sp>
        <p:nvSpPr>
          <p:cNvPr id="9220" name="Rectangle 4"/>
          <p:cNvSpPr>
            <a:spLocks noChangeArrowheads="1"/>
          </p:cNvSpPr>
          <p:nvPr/>
        </p:nvSpPr>
        <p:spPr bwMode="auto">
          <a:xfrm>
            <a:off x="4362450" y="1143000"/>
            <a:ext cx="1970088" cy="1981200"/>
          </a:xfrm>
          <a:prstGeom prst="rect">
            <a:avLst/>
          </a:prstGeom>
          <a:solidFill>
            <a:schemeClr val="accent1"/>
          </a:solidFill>
          <a:ln w="12700">
            <a:solidFill>
              <a:schemeClr val="tx1"/>
            </a:solidFill>
            <a:miter lim="800000"/>
            <a:headEnd/>
            <a:tailEnd/>
          </a:ln>
        </p:spPr>
        <p:txBody>
          <a:bodyPr wrap="none" lIns="90000" rIns="90000" anchor="ctr"/>
          <a:lstStyle/>
          <a:p>
            <a:endParaRPr lang="nl-NL"/>
          </a:p>
        </p:txBody>
      </p:sp>
      <p:sp>
        <p:nvSpPr>
          <p:cNvPr id="9221" name="Rectangle 5"/>
          <p:cNvSpPr>
            <a:spLocks noChangeArrowheads="1"/>
          </p:cNvSpPr>
          <p:nvPr/>
        </p:nvSpPr>
        <p:spPr bwMode="auto">
          <a:xfrm>
            <a:off x="2322513" y="3124200"/>
            <a:ext cx="2039937" cy="1981200"/>
          </a:xfrm>
          <a:prstGeom prst="rect">
            <a:avLst/>
          </a:prstGeom>
          <a:solidFill>
            <a:schemeClr val="accent1"/>
          </a:solidFill>
          <a:ln w="12700">
            <a:solidFill>
              <a:schemeClr val="tx1"/>
            </a:solidFill>
            <a:miter lim="800000"/>
            <a:headEnd/>
            <a:tailEnd/>
          </a:ln>
        </p:spPr>
        <p:txBody>
          <a:bodyPr wrap="none" lIns="90000" rIns="90000" anchor="ctr"/>
          <a:lstStyle/>
          <a:p>
            <a:pPr algn="ctr">
              <a:lnSpc>
                <a:spcPct val="100000"/>
              </a:lnSpc>
              <a:spcBef>
                <a:spcPct val="0"/>
              </a:spcBef>
              <a:buFontTx/>
              <a:buNone/>
            </a:pPr>
            <a:endParaRPr lang="en-GB"/>
          </a:p>
        </p:txBody>
      </p:sp>
      <p:sp>
        <p:nvSpPr>
          <p:cNvPr id="9222" name="Oval 12"/>
          <p:cNvSpPr>
            <a:spLocks noChangeArrowheads="1"/>
          </p:cNvSpPr>
          <p:nvPr/>
        </p:nvSpPr>
        <p:spPr bwMode="auto">
          <a:xfrm>
            <a:off x="2814638" y="838200"/>
            <a:ext cx="3095625" cy="3962400"/>
          </a:xfrm>
          <a:prstGeom prst="ellipse">
            <a:avLst/>
          </a:prstGeom>
          <a:noFill/>
          <a:ln w="127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lIns="90000" rIns="90000" anchor="ctr"/>
          <a:lstStyle/>
          <a:p>
            <a:endParaRPr lang="nl-NL"/>
          </a:p>
        </p:txBody>
      </p:sp>
      <p:sp>
        <p:nvSpPr>
          <p:cNvPr id="9223" name="Oval 13"/>
          <p:cNvSpPr>
            <a:spLocks noChangeArrowheads="1"/>
          </p:cNvSpPr>
          <p:nvPr/>
        </p:nvSpPr>
        <p:spPr bwMode="auto">
          <a:xfrm>
            <a:off x="3165475" y="1219200"/>
            <a:ext cx="2392363" cy="3200400"/>
          </a:xfrm>
          <a:prstGeom prst="ellipse">
            <a:avLst/>
          </a:prstGeom>
          <a:noFill/>
          <a:ln w="127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lIns="90000" rIns="90000" anchor="ctr"/>
          <a:lstStyle/>
          <a:p>
            <a:endParaRPr lang="nl-NL"/>
          </a:p>
        </p:txBody>
      </p:sp>
      <p:sp>
        <p:nvSpPr>
          <p:cNvPr id="9224" name="Rectangle 14"/>
          <p:cNvSpPr>
            <a:spLocks noChangeArrowheads="1"/>
          </p:cNvSpPr>
          <p:nvPr/>
        </p:nvSpPr>
        <p:spPr bwMode="auto">
          <a:xfrm>
            <a:off x="3165475" y="685800"/>
            <a:ext cx="2111375" cy="457200"/>
          </a:xfrm>
          <a:prstGeom prst="rect">
            <a:avLst/>
          </a:prstGeom>
          <a:solidFill>
            <a:schemeClr val="accent1"/>
          </a:solidFill>
          <a:ln w="12700">
            <a:solidFill>
              <a:schemeClr val="bg1"/>
            </a:solidFill>
            <a:miter lim="800000"/>
            <a:headEnd/>
            <a:tailEnd/>
          </a:ln>
        </p:spPr>
        <p:txBody>
          <a:bodyPr wrap="none" lIns="90000" rIns="90000" anchor="ctr"/>
          <a:lstStyle/>
          <a:p>
            <a:endParaRPr lang="nl-NL"/>
          </a:p>
        </p:txBody>
      </p:sp>
      <p:sp>
        <p:nvSpPr>
          <p:cNvPr id="9225" name="Line 15"/>
          <p:cNvSpPr>
            <a:spLocks noChangeShapeType="1"/>
          </p:cNvSpPr>
          <p:nvPr/>
        </p:nvSpPr>
        <p:spPr bwMode="auto">
          <a:xfrm>
            <a:off x="3165475" y="1524000"/>
            <a:ext cx="282575" cy="228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9226" name="Line 16"/>
          <p:cNvSpPr>
            <a:spLocks noChangeShapeType="1"/>
          </p:cNvSpPr>
          <p:nvPr/>
        </p:nvSpPr>
        <p:spPr bwMode="auto">
          <a:xfrm flipV="1">
            <a:off x="5207000" y="1447800"/>
            <a:ext cx="280988" cy="228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9227" name="Rectangle 17"/>
          <p:cNvSpPr>
            <a:spLocks noChangeArrowheads="1"/>
          </p:cNvSpPr>
          <p:nvPr/>
        </p:nvSpPr>
        <p:spPr bwMode="auto">
          <a:xfrm>
            <a:off x="2286000" y="1066800"/>
            <a:ext cx="1935163" cy="3810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pPr algn="ctr">
              <a:lnSpc>
                <a:spcPct val="100000"/>
              </a:lnSpc>
              <a:spcBef>
                <a:spcPct val="0"/>
              </a:spcBef>
              <a:buFontTx/>
              <a:buNone/>
            </a:pPr>
            <a:endParaRPr lang="en-GB" sz="1000"/>
          </a:p>
        </p:txBody>
      </p:sp>
      <p:sp>
        <p:nvSpPr>
          <p:cNvPr id="9228" name="Rectangle 18"/>
          <p:cNvSpPr>
            <a:spLocks noChangeArrowheads="1"/>
          </p:cNvSpPr>
          <p:nvPr/>
        </p:nvSpPr>
        <p:spPr bwMode="auto">
          <a:xfrm>
            <a:off x="3448050" y="1447800"/>
            <a:ext cx="350838" cy="3048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9229" name="Rectangle 19"/>
          <p:cNvSpPr>
            <a:spLocks noChangeArrowheads="1"/>
          </p:cNvSpPr>
          <p:nvPr/>
        </p:nvSpPr>
        <p:spPr bwMode="auto">
          <a:xfrm>
            <a:off x="4362450" y="1143000"/>
            <a:ext cx="844550" cy="5334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9230" name="Rectangle 20"/>
          <p:cNvSpPr>
            <a:spLocks noChangeArrowheads="1"/>
          </p:cNvSpPr>
          <p:nvPr/>
        </p:nvSpPr>
        <p:spPr bwMode="auto">
          <a:xfrm>
            <a:off x="5135563" y="1143000"/>
            <a:ext cx="352425" cy="3048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9231" name="Line 21"/>
          <p:cNvSpPr>
            <a:spLocks noChangeShapeType="1"/>
          </p:cNvSpPr>
          <p:nvPr/>
        </p:nvSpPr>
        <p:spPr bwMode="auto">
          <a:xfrm>
            <a:off x="2322513" y="1143000"/>
            <a:ext cx="4010025" cy="1588"/>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9232" name="Line 22"/>
          <p:cNvSpPr>
            <a:spLocks noChangeShapeType="1"/>
          </p:cNvSpPr>
          <p:nvPr/>
        </p:nvSpPr>
        <p:spPr bwMode="auto">
          <a:xfrm flipV="1">
            <a:off x="4362450" y="1143000"/>
            <a:ext cx="1588"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9233" name="Line 23"/>
          <p:cNvSpPr>
            <a:spLocks noChangeShapeType="1"/>
          </p:cNvSpPr>
          <p:nvPr/>
        </p:nvSpPr>
        <p:spPr bwMode="auto">
          <a:xfrm flipV="1">
            <a:off x="2322513" y="1143000"/>
            <a:ext cx="1587" cy="3886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9234" name="Rectangle 27"/>
          <p:cNvSpPr>
            <a:spLocks noChangeArrowheads="1"/>
          </p:cNvSpPr>
          <p:nvPr/>
        </p:nvSpPr>
        <p:spPr bwMode="auto">
          <a:xfrm>
            <a:off x="4151313" y="1143000"/>
            <a:ext cx="211137" cy="1524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9235" name="Line 28"/>
          <p:cNvSpPr>
            <a:spLocks noChangeShapeType="1"/>
          </p:cNvSpPr>
          <p:nvPr/>
        </p:nvSpPr>
        <p:spPr bwMode="auto">
          <a:xfrm>
            <a:off x="2322513" y="1143000"/>
            <a:ext cx="4010025" cy="1588"/>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9236" name="Rectangle 29"/>
          <p:cNvSpPr>
            <a:spLocks noChangeArrowheads="1"/>
          </p:cNvSpPr>
          <p:nvPr/>
        </p:nvSpPr>
        <p:spPr bwMode="auto">
          <a:xfrm>
            <a:off x="3165475" y="1371600"/>
            <a:ext cx="352425" cy="1524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9237" name="Text Box 30"/>
          <p:cNvSpPr txBox="1">
            <a:spLocks noChangeArrowheads="1"/>
          </p:cNvSpPr>
          <p:nvPr/>
        </p:nvSpPr>
        <p:spPr bwMode="auto">
          <a:xfrm>
            <a:off x="246063" y="1144588"/>
            <a:ext cx="18478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Sterke en gedetailleerd</a:t>
            </a:r>
          </a:p>
          <a:p>
            <a:pPr algn="ctr">
              <a:lnSpc>
                <a:spcPct val="100000"/>
              </a:lnSpc>
              <a:spcBef>
                <a:spcPct val="0"/>
              </a:spcBef>
              <a:buFontTx/>
              <a:buNone/>
            </a:pPr>
            <a:r>
              <a:rPr lang="en-US"/>
              <a:t>waarheidsclaims</a:t>
            </a:r>
          </a:p>
        </p:txBody>
      </p:sp>
      <p:sp>
        <p:nvSpPr>
          <p:cNvPr id="9238" name="Text Box 31"/>
          <p:cNvSpPr txBox="1">
            <a:spLocks noChangeArrowheads="1"/>
          </p:cNvSpPr>
          <p:nvPr/>
        </p:nvSpPr>
        <p:spPr bwMode="auto">
          <a:xfrm>
            <a:off x="2255838" y="5334000"/>
            <a:ext cx="75565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theisme</a:t>
            </a:r>
          </a:p>
        </p:txBody>
      </p:sp>
      <p:sp>
        <p:nvSpPr>
          <p:cNvPr id="9239" name="Text Box 32"/>
          <p:cNvSpPr txBox="1">
            <a:spLocks noChangeArrowheads="1"/>
          </p:cNvSpPr>
          <p:nvPr/>
        </p:nvSpPr>
        <p:spPr bwMode="auto">
          <a:xfrm>
            <a:off x="5559425" y="5410200"/>
            <a:ext cx="83978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atheisme</a:t>
            </a:r>
          </a:p>
        </p:txBody>
      </p:sp>
      <p:sp>
        <p:nvSpPr>
          <p:cNvPr id="9240" name="Text Box 33"/>
          <p:cNvSpPr txBox="1">
            <a:spLocks noChangeArrowheads="1"/>
          </p:cNvSpPr>
          <p:nvPr/>
        </p:nvSpPr>
        <p:spPr bwMode="auto">
          <a:xfrm>
            <a:off x="-61913" y="2608263"/>
            <a:ext cx="2400301" cy="1004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Hoe ga ik om met de verschei-</a:t>
            </a:r>
          </a:p>
          <a:p>
            <a:pPr algn="ctr">
              <a:lnSpc>
                <a:spcPct val="100000"/>
              </a:lnSpc>
              <a:spcBef>
                <a:spcPct val="0"/>
              </a:spcBef>
              <a:buFontTx/>
              <a:buNone/>
            </a:pPr>
            <a:r>
              <a:rPr lang="en-US"/>
              <a:t>denheid van geloofssystemen </a:t>
            </a:r>
          </a:p>
          <a:p>
            <a:pPr algn="ctr">
              <a:lnSpc>
                <a:spcPct val="100000"/>
              </a:lnSpc>
              <a:spcBef>
                <a:spcPct val="0"/>
              </a:spcBef>
              <a:buFontTx/>
              <a:buNone/>
            </a:pPr>
            <a:r>
              <a:rPr lang="en-US"/>
              <a:t>in deze wereld?</a:t>
            </a:r>
          </a:p>
          <a:p>
            <a:pPr algn="ctr">
              <a:lnSpc>
                <a:spcPct val="100000"/>
              </a:lnSpc>
              <a:spcBef>
                <a:spcPct val="0"/>
              </a:spcBef>
              <a:buFontTx/>
              <a:buNone/>
            </a:pPr>
            <a:r>
              <a:rPr lang="en-US"/>
              <a:t>Niveau van eeuwige en</a:t>
            </a:r>
          </a:p>
          <a:p>
            <a:pPr algn="ctr">
              <a:lnSpc>
                <a:spcPct val="100000"/>
              </a:lnSpc>
              <a:spcBef>
                <a:spcPct val="0"/>
              </a:spcBef>
              <a:buFontTx/>
              <a:buNone/>
            </a:pPr>
            <a:r>
              <a:rPr lang="en-US"/>
              <a:t>universele waarheidsclaims</a:t>
            </a:r>
          </a:p>
        </p:txBody>
      </p:sp>
      <p:sp>
        <p:nvSpPr>
          <p:cNvPr id="9241" name="Text Box 34"/>
          <p:cNvSpPr txBox="1">
            <a:spLocks noChangeArrowheads="1"/>
          </p:cNvSpPr>
          <p:nvPr/>
        </p:nvSpPr>
        <p:spPr bwMode="auto">
          <a:xfrm>
            <a:off x="98425" y="4724400"/>
            <a:ext cx="22225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Geen universele en eeuwige</a:t>
            </a:r>
          </a:p>
          <a:p>
            <a:pPr algn="ctr">
              <a:lnSpc>
                <a:spcPct val="100000"/>
              </a:lnSpc>
              <a:spcBef>
                <a:spcPct val="0"/>
              </a:spcBef>
              <a:buFontTx/>
              <a:buNone/>
            </a:pPr>
            <a:r>
              <a:rPr lang="en-US"/>
              <a:t>waarheidsclaims. </a:t>
            </a:r>
          </a:p>
        </p:txBody>
      </p:sp>
      <p:sp>
        <p:nvSpPr>
          <p:cNvPr id="9242" name="Text Box 35"/>
          <p:cNvSpPr txBox="1">
            <a:spLocks noChangeArrowheads="1"/>
          </p:cNvSpPr>
          <p:nvPr/>
        </p:nvSpPr>
        <p:spPr bwMode="auto">
          <a:xfrm>
            <a:off x="2843213" y="5661025"/>
            <a:ext cx="2601912"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Hoe ziet het geloofssysteem eruit</a:t>
            </a:r>
          </a:p>
          <a:p>
            <a:pPr algn="ctr">
              <a:lnSpc>
                <a:spcPct val="100000"/>
              </a:lnSpc>
              <a:spcBef>
                <a:spcPct val="0"/>
              </a:spcBef>
              <a:buFontTx/>
              <a:buNone/>
            </a:pPr>
            <a:r>
              <a:rPr lang="en-US"/>
              <a:t>Bijvoorbeeld: Bestaat God?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381000" y="152400"/>
            <a:ext cx="8326438" cy="581025"/>
          </a:xfrm>
          <a:noFill/>
        </p:spPr>
        <p:txBody>
          <a:bodyPr anchor="ctr"/>
          <a:lstStyle/>
          <a:p>
            <a:pPr>
              <a:lnSpc>
                <a:spcPct val="100000"/>
              </a:lnSpc>
            </a:pPr>
            <a:r>
              <a:rPr lang="en-US" sz="1600" smtClean="0"/>
              <a:t>DE PKN OMVAT DE LINKERHELFT VAN HET HOEFIJZER </a:t>
            </a:r>
            <a:br>
              <a:rPr lang="en-US" sz="1600" smtClean="0"/>
            </a:br>
            <a:r>
              <a:rPr lang="en-US" sz="1600" smtClean="0"/>
              <a:t>Identiteit wordt bepaalt door de inhoud van het geloof</a:t>
            </a:r>
          </a:p>
        </p:txBody>
      </p:sp>
      <p:sp>
        <p:nvSpPr>
          <p:cNvPr id="10243" name="Rectangle 3"/>
          <p:cNvSpPr>
            <a:spLocks noChangeArrowheads="1"/>
          </p:cNvSpPr>
          <p:nvPr/>
        </p:nvSpPr>
        <p:spPr bwMode="auto">
          <a:xfrm>
            <a:off x="2322513" y="1143000"/>
            <a:ext cx="4010025" cy="3962400"/>
          </a:xfrm>
          <a:prstGeom prst="rect">
            <a:avLst/>
          </a:prstGeom>
          <a:solidFill>
            <a:schemeClr val="accent1"/>
          </a:solidFill>
          <a:ln w="12700">
            <a:solidFill>
              <a:schemeClr val="tx1"/>
            </a:solidFill>
            <a:miter lim="800000"/>
            <a:headEnd/>
            <a:tailEnd/>
          </a:ln>
        </p:spPr>
        <p:txBody>
          <a:bodyPr wrap="none" lIns="90000" rIns="90000" anchor="ctr"/>
          <a:lstStyle/>
          <a:p>
            <a:endParaRPr lang="nl-NL"/>
          </a:p>
        </p:txBody>
      </p:sp>
      <p:sp>
        <p:nvSpPr>
          <p:cNvPr id="10244" name="Rectangle 4"/>
          <p:cNvSpPr>
            <a:spLocks noChangeArrowheads="1"/>
          </p:cNvSpPr>
          <p:nvPr/>
        </p:nvSpPr>
        <p:spPr bwMode="auto">
          <a:xfrm>
            <a:off x="4362450" y="1143000"/>
            <a:ext cx="1970088" cy="1981200"/>
          </a:xfrm>
          <a:prstGeom prst="rect">
            <a:avLst/>
          </a:prstGeom>
          <a:solidFill>
            <a:schemeClr val="accent1"/>
          </a:solidFill>
          <a:ln w="12700">
            <a:solidFill>
              <a:schemeClr val="tx1"/>
            </a:solidFill>
            <a:miter lim="800000"/>
            <a:headEnd/>
            <a:tailEnd/>
          </a:ln>
        </p:spPr>
        <p:txBody>
          <a:bodyPr wrap="none" lIns="90000" rIns="90000" anchor="ctr"/>
          <a:lstStyle/>
          <a:p>
            <a:endParaRPr lang="nl-NL"/>
          </a:p>
        </p:txBody>
      </p:sp>
      <p:sp>
        <p:nvSpPr>
          <p:cNvPr id="10245" name="Rectangle 5"/>
          <p:cNvSpPr>
            <a:spLocks noChangeArrowheads="1"/>
          </p:cNvSpPr>
          <p:nvPr/>
        </p:nvSpPr>
        <p:spPr bwMode="auto">
          <a:xfrm>
            <a:off x="2322513" y="3124200"/>
            <a:ext cx="2039937" cy="1981200"/>
          </a:xfrm>
          <a:prstGeom prst="rect">
            <a:avLst/>
          </a:prstGeom>
          <a:solidFill>
            <a:schemeClr val="accent1"/>
          </a:solidFill>
          <a:ln w="12700">
            <a:solidFill>
              <a:schemeClr val="tx1"/>
            </a:solidFill>
            <a:miter lim="800000"/>
            <a:headEnd/>
            <a:tailEnd/>
          </a:ln>
        </p:spPr>
        <p:txBody>
          <a:bodyPr wrap="none" lIns="90000" rIns="90000" anchor="ctr"/>
          <a:lstStyle/>
          <a:p>
            <a:pPr algn="ctr">
              <a:lnSpc>
                <a:spcPct val="100000"/>
              </a:lnSpc>
              <a:spcBef>
                <a:spcPct val="0"/>
              </a:spcBef>
              <a:buFontTx/>
              <a:buNone/>
            </a:pPr>
            <a:endParaRPr lang="en-GB"/>
          </a:p>
        </p:txBody>
      </p:sp>
      <p:sp>
        <p:nvSpPr>
          <p:cNvPr id="10246" name="Text Box 7"/>
          <p:cNvSpPr txBox="1">
            <a:spLocks noChangeArrowheads="1"/>
          </p:cNvSpPr>
          <p:nvPr/>
        </p:nvSpPr>
        <p:spPr bwMode="auto">
          <a:xfrm>
            <a:off x="204788" y="1144588"/>
            <a:ext cx="1931987"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Sterke en gedetailleerde</a:t>
            </a:r>
          </a:p>
          <a:p>
            <a:pPr algn="ctr">
              <a:lnSpc>
                <a:spcPct val="100000"/>
              </a:lnSpc>
              <a:spcBef>
                <a:spcPct val="0"/>
              </a:spcBef>
              <a:buFontTx/>
              <a:buNone/>
            </a:pPr>
            <a:r>
              <a:rPr lang="en-US"/>
              <a:t>waarheidsclaims</a:t>
            </a:r>
          </a:p>
        </p:txBody>
      </p:sp>
      <p:sp>
        <p:nvSpPr>
          <p:cNvPr id="10247" name="Text Box 10"/>
          <p:cNvSpPr txBox="1">
            <a:spLocks noChangeArrowheads="1"/>
          </p:cNvSpPr>
          <p:nvPr/>
        </p:nvSpPr>
        <p:spPr bwMode="auto">
          <a:xfrm>
            <a:off x="2255838" y="5334000"/>
            <a:ext cx="75565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theisme</a:t>
            </a:r>
          </a:p>
        </p:txBody>
      </p:sp>
      <p:sp>
        <p:nvSpPr>
          <p:cNvPr id="10248" name="Text Box 11"/>
          <p:cNvSpPr txBox="1">
            <a:spLocks noChangeArrowheads="1"/>
          </p:cNvSpPr>
          <p:nvPr/>
        </p:nvSpPr>
        <p:spPr bwMode="auto">
          <a:xfrm>
            <a:off x="5559425" y="5410200"/>
            <a:ext cx="83978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atheisme</a:t>
            </a:r>
          </a:p>
        </p:txBody>
      </p:sp>
      <p:sp>
        <p:nvSpPr>
          <p:cNvPr id="10249" name="Oval 12"/>
          <p:cNvSpPr>
            <a:spLocks noChangeArrowheads="1"/>
          </p:cNvSpPr>
          <p:nvPr/>
        </p:nvSpPr>
        <p:spPr bwMode="auto">
          <a:xfrm>
            <a:off x="2814638" y="838200"/>
            <a:ext cx="3095625" cy="3962400"/>
          </a:xfrm>
          <a:prstGeom prst="ellipse">
            <a:avLst/>
          </a:prstGeom>
          <a:noFill/>
          <a:ln w="127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lIns="90000" rIns="90000" anchor="ctr"/>
          <a:lstStyle/>
          <a:p>
            <a:endParaRPr lang="nl-NL"/>
          </a:p>
        </p:txBody>
      </p:sp>
      <p:sp>
        <p:nvSpPr>
          <p:cNvPr id="10250" name="Oval 13"/>
          <p:cNvSpPr>
            <a:spLocks noChangeArrowheads="1"/>
          </p:cNvSpPr>
          <p:nvPr/>
        </p:nvSpPr>
        <p:spPr bwMode="auto">
          <a:xfrm>
            <a:off x="3165475" y="1219200"/>
            <a:ext cx="2392363" cy="3200400"/>
          </a:xfrm>
          <a:prstGeom prst="ellipse">
            <a:avLst/>
          </a:prstGeom>
          <a:noFill/>
          <a:ln w="1270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lIns="90000" rIns="90000" anchor="ctr"/>
          <a:lstStyle/>
          <a:p>
            <a:endParaRPr lang="nl-NL"/>
          </a:p>
        </p:txBody>
      </p:sp>
      <p:sp>
        <p:nvSpPr>
          <p:cNvPr id="10251" name="Rectangle 14"/>
          <p:cNvSpPr>
            <a:spLocks noChangeArrowheads="1"/>
          </p:cNvSpPr>
          <p:nvPr/>
        </p:nvSpPr>
        <p:spPr bwMode="auto">
          <a:xfrm>
            <a:off x="3165475" y="685800"/>
            <a:ext cx="2111375" cy="457200"/>
          </a:xfrm>
          <a:prstGeom prst="rect">
            <a:avLst/>
          </a:prstGeom>
          <a:solidFill>
            <a:schemeClr val="accent1"/>
          </a:solidFill>
          <a:ln w="12700">
            <a:solidFill>
              <a:schemeClr val="bg1"/>
            </a:solidFill>
            <a:miter lim="800000"/>
            <a:headEnd/>
            <a:tailEnd/>
          </a:ln>
        </p:spPr>
        <p:txBody>
          <a:bodyPr wrap="none" lIns="90000" rIns="90000" anchor="ctr"/>
          <a:lstStyle/>
          <a:p>
            <a:endParaRPr lang="nl-NL"/>
          </a:p>
        </p:txBody>
      </p:sp>
      <p:sp>
        <p:nvSpPr>
          <p:cNvPr id="10252" name="Line 15"/>
          <p:cNvSpPr>
            <a:spLocks noChangeShapeType="1"/>
          </p:cNvSpPr>
          <p:nvPr/>
        </p:nvSpPr>
        <p:spPr bwMode="auto">
          <a:xfrm>
            <a:off x="3165475" y="1524000"/>
            <a:ext cx="282575" cy="228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0253" name="Line 16"/>
          <p:cNvSpPr>
            <a:spLocks noChangeShapeType="1"/>
          </p:cNvSpPr>
          <p:nvPr/>
        </p:nvSpPr>
        <p:spPr bwMode="auto">
          <a:xfrm flipV="1">
            <a:off x="5207000" y="1447800"/>
            <a:ext cx="280988" cy="228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0254" name="Rectangle 17"/>
          <p:cNvSpPr>
            <a:spLocks noChangeArrowheads="1"/>
          </p:cNvSpPr>
          <p:nvPr/>
        </p:nvSpPr>
        <p:spPr bwMode="auto">
          <a:xfrm>
            <a:off x="2286000" y="1066800"/>
            <a:ext cx="1935163" cy="3810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pPr algn="ctr">
              <a:lnSpc>
                <a:spcPct val="100000"/>
              </a:lnSpc>
              <a:spcBef>
                <a:spcPct val="0"/>
              </a:spcBef>
              <a:buFontTx/>
              <a:buNone/>
            </a:pPr>
            <a:endParaRPr lang="en-GB" sz="1000"/>
          </a:p>
        </p:txBody>
      </p:sp>
      <p:sp>
        <p:nvSpPr>
          <p:cNvPr id="10255" name="Rectangle 18"/>
          <p:cNvSpPr>
            <a:spLocks noChangeArrowheads="1"/>
          </p:cNvSpPr>
          <p:nvPr/>
        </p:nvSpPr>
        <p:spPr bwMode="auto">
          <a:xfrm>
            <a:off x="3448050" y="1447800"/>
            <a:ext cx="350838" cy="3048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10256" name="Rectangle 19"/>
          <p:cNvSpPr>
            <a:spLocks noChangeArrowheads="1"/>
          </p:cNvSpPr>
          <p:nvPr/>
        </p:nvSpPr>
        <p:spPr bwMode="auto">
          <a:xfrm>
            <a:off x="4362450" y="1143000"/>
            <a:ext cx="844550" cy="5334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10257" name="Rectangle 20"/>
          <p:cNvSpPr>
            <a:spLocks noChangeArrowheads="1"/>
          </p:cNvSpPr>
          <p:nvPr/>
        </p:nvSpPr>
        <p:spPr bwMode="auto">
          <a:xfrm>
            <a:off x="5135563" y="1143000"/>
            <a:ext cx="352425" cy="3048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10258" name="Line 21"/>
          <p:cNvSpPr>
            <a:spLocks noChangeShapeType="1"/>
          </p:cNvSpPr>
          <p:nvPr/>
        </p:nvSpPr>
        <p:spPr bwMode="auto">
          <a:xfrm>
            <a:off x="2322513" y="1143000"/>
            <a:ext cx="4010025" cy="1588"/>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0259" name="Line 22"/>
          <p:cNvSpPr>
            <a:spLocks noChangeShapeType="1"/>
          </p:cNvSpPr>
          <p:nvPr/>
        </p:nvSpPr>
        <p:spPr bwMode="auto">
          <a:xfrm flipV="1">
            <a:off x="4362450" y="1143000"/>
            <a:ext cx="1588"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0260" name="Line 23"/>
          <p:cNvSpPr>
            <a:spLocks noChangeShapeType="1"/>
          </p:cNvSpPr>
          <p:nvPr/>
        </p:nvSpPr>
        <p:spPr bwMode="auto">
          <a:xfrm flipV="1">
            <a:off x="2322513" y="1143000"/>
            <a:ext cx="1587" cy="3886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0261" name="Rectangle 24"/>
          <p:cNvSpPr>
            <a:spLocks noChangeArrowheads="1"/>
          </p:cNvSpPr>
          <p:nvPr/>
        </p:nvSpPr>
        <p:spPr bwMode="auto">
          <a:xfrm>
            <a:off x="4151313" y="1143000"/>
            <a:ext cx="211137" cy="1524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10262" name="Line 25"/>
          <p:cNvSpPr>
            <a:spLocks noChangeShapeType="1"/>
          </p:cNvSpPr>
          <p:nvPr/>
        </p:nvSpPr>
        <p:spPr bwMode="auto">
          <a:xfrm>
            <a:off x="2322513" y="1143000"/>
            <a:ext cx="4010025" cy="1588"/>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lIns="90000" rIns="90000" anchor="ctr"/>
          <a:lstStyle/>
          <a:p>
            <a:endParaRPr lang="nl-NL"/>
          </a:p>
        </p:txBody>
      </p:sp>
      <p:sp>
        <p:nvSpPr>
          <p:cNvPr id="10263" name="Rectangle 26"/>
          <p:cNvSpPr>
            <a:spLocks noChangeArrowheads="1"/>
          </p:cNvSpPr>
          <p:nvPr/>
        </p:nvSpPr>
        <p:spPr bwMode="auto">
          <a:xfrm>
            <a:off x="3165475" y="1371600"/>
            <a:ext cx="352425" cy="15240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lstStyle/>
          <a:p>
            <a:endParaRPr lang="nl-NL"/>
          </a:p>
        </p:txBody>
      </p:sp>
      <p:sp>
        <p:nvSpPr>
          <p:cNvPr id="10264" name="Line 27"/>
          <p:cNvSpPr>
            <a:spLocks noChangeShapeType="1"/>
          </p:cNvSpPr>
          <p:nvPr/>
        </p:nvSpPr>
        <p:spPr bwMode="auto">
          <a:xfrm flipH="1">
            <a:off x="2362200" y="1143000"/>
            <a:ext cx="228600" cy="228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65" name="Line 28"/>
          <p:cNvSpPr>
            <a:spLocks noChangeShapeType="1"/>
          </p:cNvSpPr>
          <p:nvPr/>
        </p:nvSpPr>
        <p:spPr bwMode="auto">
          <a:xfrm flipH="1">
            <a:off x="2362200" y="1143000"/>
            <a:ext cx="381000" cy="3810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66" name="Line 29"/>
          <p:cNvSpPr>
            <a:spLocks noChangeShapeType="1"/>
          </p:cNvSpPr>
          <p:nvPr/>
        </p:nvSpPr>
        <p:spPr bwMode="auto">
          <a:xfrm flipH="1">
            <a:off x="2362200" y="1143000"/>
            <a:ext cx="533400" cy="5334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67" name="Line 30"/>
          <p:cNvSpPr>
            <a:spLocks noChangeShapeType="1"/>
          </p:cNvSpPr>
          <p:nvPr/>
        </p:nvSpPr>
        <p:spPr bwMode="auto">
          <a:xfrm flipH="1">
            <a:off x="2362200" y="1143000"/>
            <a:ext cx="685800" cy="6858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68" name="Line 31"/>
          <p:cNvSpPr>
            <a:spLocks noChangeShapeType="1"/>
          </p:cNvSpPr>
          <p:nvPr/>
        </p:nvSpPr>
        <p:spPr bwMode="auto">
          <a:xfrm flipH="1">
            <a:off x="2362200" y="1143000"/>
            <a:ext cx="838200" cy="838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69" name="Line 32"/>
          <p:cNvSpPr>
            <a:spLocks noChangeShapeType="1"/>
          </p:cNvSpPr>
          <p:nvPr/>
        </p:nvSpPr>
        <p:spPr bwMode="auto">
          <a:xfrm flipH="1">
            <a:off x="2362200" y="1143000"/>
            <a:ext cx="990600" cy="990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70" name="Line 33"/>
          <p:cNvSpPr>
            <a:spLocks noChangeShapeType="1"/>
          </p:cNvSpPr>
          <p:nvPr/>
        </p:nvSpPr>
        <p:spPr bwMode="auto">
          <a:xfrm flipH="1">
            <a:off x="2362200" y="1143000"/>
            <a:ext cx="1143000" cy="11430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71" name="Line 34"/>
          <p:cNvSpPr>
            <a:spLocks noChangeShapeType="1"/>
          </p:cNvSpPr>
          <p:nvPr/>
        </p:nvSpPr>
        <p:spPr bwMode="auto">
          <a:xfrm flipH="1">
            <a:off x="2362200" y="1143000"/>
            <a:ext cx="1295400" cy="12954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72" name="Line 35"/>
          <p:cNvSpPr>
            <a:spLocks noChangeShapeType="1"/>
          </p:cNvSpPr>
          <p:nvPr/>
        </p:nvSpPr>
        <p:spPr bwMode="auto">
          <a:xfrm flipH="1">
            <a:off x="2362200" y="1143000"/>
            <a:ext cx="1447800" cy="14478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73" name="Line 36"/>
          <p:cNvSpPr>
            <a:spLocks noChangeShapeType="1"/>
          </p:cNvSpPr>
          <p:nvPr/>
        </p:nvSpPr>
        <p:spPr bwMode="auto">
          <a:xfrm flipH="1">
            <a:off x="2362200" y="1143000"/>
            <a:ext cx="1600200" cy="1600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74" name="Line 37"/>
          <p:cNvSpPr>
            <a:spLocks noChangeShapeType="1"/>
          </p:cNvSpPr>
          <p:nvPr/>
        </p:nvSpPr>
        <p:spPr bwMode="auto">
          <a:xfrm flipH="1">
            <a:off x="2362200" y="1143000"/>
            <a:ext cx="1752600" cy="1752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75" name="Line 38"/>
          <p:cNvSpPr>
            <a:spLocks noChangeShapeType="1"/>
          </p:cNvSpPr>
          <p:nvPr/>
        </p:nvSpPr>
        <p:spPr bwMode="auto">
          <a:xfrm flipH="1">
            <a:off x="2362200" y="1143000"/>
            <a:ext cx="1905000" cy="19050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76" name="Line 39"/>
          <p:cNvSpPr>
            <a:spLocks noChangeShapeType="1"/>
          </p:cNvSpPr>
          <p:nvPr/>
        </p:nvSpPr>
        <p:spPr bwMode="auto">
          <a:xfrm flipH="1">
            <a:off x="2286000" y="1219200"/>
            <a:ext cx="2057400" cy="20574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77" name="Line 41"/>
          <p:cNvSpPr>
            <a:spLocks noChangeShapeType="1"/>
          </p:cNvSpPr>
          <p:nvPr/>
        </p:nvSpPr>
        <p:spPr bwMode="auto">
          <a:xfrm flipH="1">
            <a:off x="2362200" y="13716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78" name="Line 42"/>
          <p:cNvSpPr>
            <a:spLocks noChangeShapeType="1"/>
          </p:cNvSpPr>
          <p:nvPr/>
        </p:nvSpPr>
        <p:spPr bwMode="auto">
          <a:xfrm flipH="1">
            <a:off x="2362200" y="15240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79" name="Line 43"/>
          <p:cNvSpPr>
            <a:spLocks noChangeShapeType="1"/>
          </p:cNvSpPr>
          <p:nvPr/>
        </p:nvSpPr>
        <p:spPr bwMode="auto">
          <a:xfrm flipH="1">
            <a:off x="2362200" y="16764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80" name="Line 44"/>
          <p:cNvSpPr>
            <a:spLocks noChangeShapeType="1"/>
          </p:cNvSpPr>
          <p:nvPr/>
        </p:nvSpPr>
        <p:spPr bwMode="auto">
          <a:xfrm flipH="1">
            <a:off x="2362200" y="18288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81" name="Line 45"/>
          <p:cNvSpPr>
            <a:spLocks noChangeShapeType="1"/>
          </p:cNvSpPr>
          <p:nvPr/>
        </p:nvSpPr>
        <p:spPr bwMode="auto">
          <a:xfrm flipH="1">
            <a:off x="2286000" y="1981200"/>
            <a:ext cx="2057400" cy="20574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82" name="Line 46"/>
          <p:cNvSpPr>
            <a:spLocks noChangeShapeType="1"/>
          </p:cNvSpPr>
          <p:nvPr/>
        </p:nvSpPr>
        <p:spPr bwMode="auto">
          <a:xfrm flipH="1">
            <a:off x="2362200" y="21336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83" name="Line 47"/>
          <p:cNvSpPr>
            <a:spLocks noChangeShapeType="1"/>
          </p:cNvSpPr>
          <p:nvPr/>
        </p:nvSpPr>
        <p:spPr bwMode="auto">
          <a:xfrm flipH="1">
            <a:off x="2362200" y="22860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84" name="Line 48"/>
          <p:cNvSpPr>
            <a:spLocks noChangeShapeType="1"/>
          </p:cNvSpPr>
          <p:nvPr/>
        </p:nvSpPr>
        <p:spPr bwMode="auto">
          <a:xfrm flipH="1">
            <a:off x="2362200" y="24384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85" name="Line 49"/>
          <p:cNvSpPr>
            <a:spLocks noChangeShapeType="1"/>
          </p:cNvSpPr>
          <p:nvPr/>
        </p:nvSpPr>
        <p:spPr bwMode="auto">
          <a:xfrm flipH="1">
            <a:off x="2362200" y="25908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86" name="Line 50"/>
          <p:cNvSpPr>
            <a:spLocks noChangeShapeType="1"/>
          </p:cNvSpPr>
          <p:nvPr/>
        </p:nvSpPr>
        <p:spPr bwMode="auto">
          <a:xfrm flipH="1">
            <a:off x="2362200" y="27432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87" name="Line 51"/>
          <p:cNvSpPr>
            <a:spLocks noChangeShapeType="1"/>
          </p:cNvSpPr>
          <p:nvPr/>
        </p:nvSpPr>
        <p:spPr bwMode="auto">
          <a:xfrm flipH="1">
            <a:off x="2286000" y="2895600"/>
            <a:ext cx="2057400" cy="20574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88" name="Line 52"/>
          <p:cNvSpPr>
            <a:spLocks noChangeShapeType="1"/>
          </p:cNvSpPr>
          <p:nvPr/>
        </p:nvSpPr>
        <p:spPr bwMode="auto">
          <a:xfrm flipH="1">
            <a:off x="2362200" y="3048000"/>
            <a:ext cx="1981200" cy="1981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89" name="Line 53"/>
          <p:cNvSpPr>
            <a:spLocks noChangeShapeType="1"/>
          </p:cNvSpPr>
          <p:nvPr/>
        </p:nvSpPr>
        <p:spPr bwMode="auto">
          <a:xfrm flipH="1">
            <a:off x="2438400" y="3200400"/>
            <a:ext cx="1905000" cy="19050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90" name="Line 54"/>
          <p:cNvSpPr>
            <a:spLocks noChangeShapeType="1"/>
          </p:cNvSpPr>
          <p:nvPr/>
        </p:nvSpPr>
        <p:spPr bwMode="auto">
          <a:xfrm flipH="1">
            <a:off x="2590800" y="3352800"/>
            <a:ext cx="1752600" cy="1752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91" name="Line 55"/>
          <p:cNvSpPr>
            <a:spLocks noChangeShapeType="1"/>
          </p:cNvSpPr>
          <p:nvPr/>
        </p:nvSpPr>
        <p:spPr bwMode="auto">
          <a:xfrm flipH="1">
            <a:off x="2743200" y="3505200"/>
            <a:ext cx="1600200" cy="1600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92" name="Line 56"/>
          <p:cNvSpPr>
            <a:spLocks noChangeShapeType="1"/>
          </p:cNvSpPr>
          <p:nvPr/>
        </p:nvSpPr>
        <p:spPr bwMode="auto">
          <a:xfrm flipH="1">
            <a:off x="2895600" y="3657600"/>
            <a:ext cx="1447800" cy="14478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93" name="Line 57"/>
          <p:cNvSpPr>
            <a:spLocks noChangeShapeType="1"/>
          </p:cNvSpPr>
          <p:nvPr/>
        </p:nvSpPr>
        <p:spPr bwMode="auto">
          <a:xfrm flipH="1">
            <a:off x="3048000" y="3810000"/>
            <a:ext cx="1295400" cy="12954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94" name="Line 58"/>
          <p:cNvSpPr>
            <a:spLocks noChangeShapeType="1"/>
          </p:cNvSpPr>
          <p:nvPr/>
        </p:nvSpPr>
        <p:spPr bwMode="auto">
          <a:xfrm flipH="1">
            <a:off x="3200400" y="3962400"/>
            <a:ext cx="1143000" cy="11430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95" name="Line 59"/>
          <p:cNvSpPr>
            <a:spLocks noChangeShapeType="1"/>
          </p:cNvSpPr>
          <p:nvPr/>
        </p:nvSpPr>
        <p:spPr bwMode="auto">
          <a:xfrm flipH="1">
            <a:off x="3352800" y="4114800"/>
            <a:ext cx="990600" cy="990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96" name="Line 60"/>
          <p:cNvSpPr>
            <a:spLocks noChangeShapeType="1"/>
          </p:cNvSpPr>
          <p:nvPr/>
        </p:nvSpPr>
        <p:spPr bwMode="auto">
          <a:xfrm flipH="1">
            <a:off x="3505200" y="4267200"/>
            <a:ext cx="838200" cy="838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97" name="Line 61"/>
          <p:cNvSpPr>
            <a:spLocks noChangeShapeType="1"/>
          </p:cNvSpPr>
          <p:nvPr/>
        </p:nvSpPr>
        <p:spPr bwMode="auto">
          <a:xfrm flipH="1">
            <a:off x="3657600" y="4419600"/>
            <a:ext cx="685800" cy="6858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98" name="Line 62"/>
          <p:cNvSpPr>
            <a:spLocks noChangeShapeType="1"/>
          </p:cNvSpPr>
          <p:nvPr/>
        </p:nvSpPr>
        <p:spPr bwMode="auto">
          <a:xfrm flipH="1">
            <a:off x="3810000" y="4572000"/>
            <a:ext cx="533400" cy="5334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299" name="Line 63"/>
          <p:cNvSpPr>
            <a:spLocks noChangeShapeType="1"/>
          </p:cNvSpPr>
          <p:nvPr/>
        </p:nvSpPr>
        <p:spPr bwMode="auto">
          <a:xfrm flipH="1">
            <a:off x="3962400" y="4724400"/>
            <a:ext cx="381000" cy="3810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300" name="Line 64"/>
          <p:cNvSpPr>
            <a:spLocks noChangeShapeType="1"/>
          </p:cNvSpPr>
          <p:nvPr/>
        </p:nvSpPr>
        <p:spPr bwMode="auto">
          <a:xfrm flipH="1">
            <a:off x="4114800" y="4876800"/>
            <a:ext cx="228600" cy="2286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301" name="Line 65"/>
          <p:cNvSpPr>
            <a:spLocks noChangeShapeType="1"/>
          </p:cNvSpPr>
          <p:nvPr/>
        </p:nvSpPr>
        <p:spPr bwMode="auto">
          <a:xfrm flipH="1">
            <a:off x="4267200" y="5029200"/>
            <a:ext cx="76200" cy="7620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lIns="92075" tIns="92075" rIns="92075" bIns="92075"/>
          <a:lstStyle/>
          <a:p>
            <a:endParaRPr lang="nl-NL"/>
          </a:p>
        </p:txBody>
      </p:sp>
      <p:sp>
        <p:nvSpPr>
          <p:cNvPr id="10302" name="Text Box 66"/>
          <p:cNvSpPr txBox="1">
            <a:spLocks noChangeArrowheads="1"/>
          </p:cNvSpPr>
          <p:nvPr/>
        </p:nvSpPr>
        <p:spPr bwMode="auto">
          <a:xfrm>
            <a:off x="438150" y="2879725"/>
            <a:ext cx="1398588"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Niveau van </a:t>
            </a:r>
          </a:p>
          <a:p>
            <a:pPr algn="ctr">
              <a:lnSpc>
                <a:spcPct val="100000"/>
              </a:lnSpc>
              <a:spcBef>
                <a:spcPct val="0"/>
              </a:spcBef>
              <a:buFontTx/>
              <a:buNone/>
            </a:pPr>
            <a:r>
              <a:rPr lang="en-US"/>
              <a:t>waarheidsclaims</a:t>
            </a:r>
            <a:endParaRPr lang="en-US" sz="1600"/>
          </a:p>
        </p:txBody>
      </p:sp>
      <p:sp>
        <p:nvSpPr>
          <p:cNvPr id="10303" name="Text Box 67"/>
          <p:cNvSpPr txBox="1">
            <a:spLocks noChangeArrowheads="1"/>
          </p:cNvSpPr>
          <p:nvPr/>
        </p:nvSpPr>
        <p:spPr bwMode="auto">
          <a:xfrm>
            <a:off x="168275" y="4722813"/>
            <a:ext cx="2106613" cy="460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nl-NL"/>
              <a:t>Geen universele en</a:t>
            </a:r>
          </a:p>
          <a:p>
            <a:pPr algn="ctr">
              <a:lnSpc>
                <a:spcPct val="100000"/>
              </a:lnSpc>
              <a:spcBef>
                <a:spcPct val="0"/>
              </a:spcBef>
              <a:buFontTx/>
              <a:buNone/>
            </a:pPr>
            <a:r>
              <a:rPr lang="nl-NL"/>
              <a:t>eeuwige waarheidsclaims </a:t>
            </a:r>
          </a:p>
        </p:txBody>
      </p:sp>
      <p:sp>
        <p:nvSpPr>
          <p:cNvPr id="10304" name="Text Box 68"/>
          <p:cNvSpPr txBox="1">
            <a:spLocks noChangeArrowheads="1"/>
          </p:cNvSpPr>
          <p:nvPr/>
        </p:nvSpPr>
        <p:spPr bwMode="auto">
          <a:xfrm>
            <a:off x="3844925" y="5532438"/>
            <a:ext cx="1171575"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000" rIns="90000" anchor="ctr">
            <a:spAutoFit/>
          </a:bodyPr>
          <a:lstStyle>
            <a:lvl1pPr>
              <a:defRPr sz="1200" b="1">
                <a:solidFill>
                  <a:schemeClr val="tx1"/>
                </a:solidFill>
                <a:latin typeface="Arial" charset="0"/>
              </a:defRPr>
            </a:lvl1pPr>
            <a:lvl2pPr marL="742950" indent="-285750">
              <a:defRPr sz="1200" b="1">
                <a:solidFill>
                  <a:schemeClr val="tx1"/>
                </a:solidFill>
                <a:latin typeface="Arial" charset="0"/>
              </a:defRPr>
            </a:lvl2pPr>
            <a:lvl3pPr marL="1143000" indent="-228600">
              <a:defRPr sz="1200" b="1">
                <a:solidFill>
                  <a:schemeClr val="tx1"/>
                </a:solidFill>
                <a:latin typeface="Arial" charset="0"/>
              </a:defRPr>
            </a:lvl3pPr>
            <a:lvl4pPr marL="1600200" indent="-228600">
              <a:defRPr sz="1200" b="1">
                <a:solidFill>
                  <a:schemeClr val="tx1"/>
                </a:solidFill>
                <a:latin typeface="Arial" charset="0"/>
              </a:defRPr>
            </a:lvl4pPr>
            <a:lvl5pPr marL="2057400" indent="-228600">
              <a:defRPr sz="1200" b="1">
                <a:solidFill>
                  <a:schemeClr val="tx1"/>
                </a:solidFill>
                <a:latin typeface="Arial" charset="0"/>
              </a:defRPr>
            </a:lvl5pPr>
            <a:lvl6pPr marL="2514600" indent="-228600" eaLnBrk="0" fontAlgn="base" hangingPunct="0">
              <a:lnSpc>
                <a:spcPct val="90000"/>
              </a:lnSpc>
              <a:spcBef>
                <a:spcPct val="30000"/>
              </a:spcBef>
              <a:spcAft>
                <a:spcPct val="0"/>
              </a:spcAft>
              <a:buChar char="•"/>
              <a:defRPr sz="1200" b="1">
                <a:solidFill>
                  <a:schemeClr val="tx1"/>
                </a:solidFill>
                <a:latin typeface="Arial" charset="0"/>
              </a:defRPr>
            </a:lvl6pPr>
            <a:lvl7pPr marL="2971800" indent="-228600" eaLnBrk="0" fontAlgn="base" hangingPunct="0">
              <a:lnSpc>
                <a:spcPct val="90000"/>
              </a:lnSpc>
              <a:spcBef>
                <a:spcPct val="30000"/>
              </a:spcBef>
              <a:spcAft>
                <a:spcPct val="0"/>
              </a:spcAft>
              <a:buChar char="•"/>
              <a:defRPr sz="1200" b="1">
                <a:solidFill>
                  <a:schemeClr val="tx1"/>
                </a:solidFill>
                <a:latin typeface="Arial" charset="0"/>
              </a:defRPr>
            </a:lvl7pPr>
            <a:lvl8pPr marL="3429000" indent="-228600" eaLnBrk="0" fontAlgn="base" hangingPunct="0">
              <a:lnSpc>
                <a:spcPct val="90000"/>
              </a:lnSpc>
              <a:spcBef>
                <a:spcPct val="30000"/>
              </a:spcBef>
              <a:spcAft>
                <a:spcPct val="0"/>
              </a:spcAft>
              <a:buChar char="•"/>
              <a:defRPr sz="1200" b="1">
                <a:solidFill>
                  <a:schemeClr val="tx1"/>
                </a:solidFill>
                <a:latin typeface="Arial" charset="0"/>
              </a:defRPr>
            </a:lvl8pPr>
            <a:lvl9pPr marL="3886200" indent="-228600" eaLnBrk="0" fontAlgn="base" hangingPunct="0">
              <a:lnSpc>
                <a:spcPct val="90000"/>
              </a:lnSpc>
              <a:spcBef>
                <a:spcPct val="30000"/>
              </a:spcBef>
              <a:spcAft>
                <a:spcPct val="0"/>
              </a:spcAft>
              <a:buChar char="•"/>
              <a:defRPr sz="1200" b="1">
                <a:solidFill>
                  <a:schemeClr val="tx1"/>
                </a:solidFill>
                <a:latin typeface="Arial" charset="0"/>
              </a:defRPr>
            </a:lvl9pPr>
          </a:lstStyle>
          <a:p>
            <a:pPr algn="ctr">
              <a:lnSpc>
                <a:spcPct val="100000"/>
              </a:lnSpc>
              <a:spcBef>
                <a:spcPct val="0"/>
              </a:spcBef>
              <a:buFontTx/>
              <a:buNone/>
            </a:pPr>
            <a:r>
              <a:rPr lang="en-US"/>
              <a:t>Bestaat God?</a:t>
            </a:r>
          </a:p>
        </p:txBody>
      </p:sp>
    </p:spTree>
  </p:cSld>
  <p:clrMapOvr>
    <a:masterClrMapping/>
  </p:clrMapOvr>
</p:sld>
</file>

<file path=ppt/theme/theme1.xml><?xml version="1.0" encoding="utf-8"?>
<a:theme xmlns:a="http://schemas.openxmlformats.org/drawingml/2006/main" name="Blank Presentation">
  <a:themeElements>
    <a:clrScheme name="">
      <a:dk1>
        <a:srgbClr val="000000"/>
      </a:dk1>
      <a:lt1>
        <a:srgbClr val="FFFFFF"/>
      </a:lt1>
      <a:dk2>
        <a:srgbClr val="000000"/>
      </a:dk2>
      <a:lt2>
        <a:srgbClr val="000000"/>
      </a:lt2>
      <a:accent1>
        <a:srgbClr val="FFFFFF"/>
      </a:accent1>
      <a:accent2>
        <a:srgbClr val="424242"/>
      </a:accent2>
      <a:accent3>
        <a:srgbClr val="FFFFFF"/>
      </a:accent3>
      <a:accent4>
        <a:srgbClr val="000000"/>
      </a:accent4>
      <a:accent5>
        <a:srgbClr val="FFFFFF"/>
      </a:accent5>
      <a:accent6>
        <a:srgbClr val="3B3B3B"/>
      </a:accent6>
      <a:hlink>
        <a:srgbClr val="676767"/>
      </a:hlink>
      <a:folHlink>
        <a:srgbClr val="B6B6B6"/>
      </a:folHlink>
    </a:clrScheme>
    <a:fontScheme name="Blank Presentation">
      <a:majorFont>
        <a:latin typeface="Arial"/>
        <a:ea typeface=""/>
        <a:cs typeface=""/>
      </a:majorFont>
      <a:minorFont>
        <a:latin typeface="Aria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2075" tIns="92075" rIns="92075" bIns="92075" numCol="1" anchor="t" anchorCtr="0" compatLnSpc="1">
        <a:prstTxWarp prst="textNoShape">
          <a:avLst/>
        </a:prstTxWarp>
      </a:bodyPr>
      <a:lstStyle>
        <a:defPPr marL="0" marR="0" indent="0" algn="l" defTabSz="914400" rtl="0" eaLnBrk="0" fontAlgn="base" latinLnBrk="0" hangingPunct="0">
          <a:lnSpc>
            <a:spcPct val="90000"/>
          </a:lnSpc>
          <a:spcBef>
            <a:spcPct val="30000"/>
          </a:spcBef>
          <a:spcAft>
            <a:spcPct val="0"/>
          </a:spcAft>
          <a:buClrTx/>
          <a:buSzTx/>
          <a:buFontTx/>
          <a:buChar char="•"/>
          <a:tabLst/>
          <a:defRPr kumimoji="0" lang="en-US" sz="12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2075" tIns="92075" rIns="92075" bIns="92075" numCol="1" anchor="t" anchorCtr="0" compatLnSpc="1">
        <a:prstTxWarp prst="textNoShape">
          <a:avLst/>
        </a:prstTxWarp>
      </a:bodyPr>
      <a:lstStyle>
        <a:defPPr marL="0" marR="0" indent="0" algn="l" defTabSz="914400" rtl="0" eaLnBrk="0" fontAlgn="base" latinLnBrk="0" hangingPunct="0">
          <a:lnSpc>
            <a:spcPct val="90000"/>
          </a:lnSpc>
          <a:spcBef>
            <a:spcPct val="30000"/>
          </a:spcBef>
          <a:spcAft>
            <a:spcPct val="0"/>
          </a:spcAft>
          <a:buClrTx/>
          <a:buSzTx/>
          <a:buFontTx/>
          <a:buChar char="•"/>
          <a:tabLst/>
          <a:defRPr kumimoji="0" lang="en-US" sz="1200" b="1" i="0" u="none" strike="noStrike" cap="none" normalizeH="0" baseline="0" smtClean="0">
            <a:ln>
              <a:noFill/>
            </a:ln>
            <a:solidFill>
              <a:schemeClr val="tx1"/>
            </a:solidFill>
            <a:effectLst/>
            <a:latin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3396</TotalTime>
  <Words>6433</Words>
  <Application>Microsoft Office PowerPoint</Application>
  <PresentationFormat>Diavoorstelling (4:3)</PresentationFormat>
  <Paragraphs>1134</Paragraphs>
  <Slides>63</Slides>
  <Notes>53</Notes>
  <HiddenSlides>0</HiddenSlides>
  <MMClips>0</MMClips>
  <ScaleCrop>false</ScaleCrop>
  <HeadingPairs>
    <vt:vector size="4" baseType="variant">
      <vt:variant>
        <vt:lpstr>Thema</vt:lpstr>
      </vt:variant>
      <vt:variant>
        <vt:i4>1</vt:i4>
      </vt:variant>
      <vt:variant>
        <vt:lpstr>Diatitels</vt:lpstr>
      </vt:variant>
      <vt:variant>
        <vt:i4>63</vt:i4>
      </vt:variant>
    </vt:vector>
  </HeadingPairs>
  <TitlesOfParts>
    <vt:vector size="64" baseType="lpstr">
      <vt:lpstr>Blank Presentation</vt:lpstr>
      <vt:lpstr>     Vrijzinnig geloof: Wat geloven we en waarom? En hoe kunnen we dat op een eigentijdse manier vormgeven? Op zoek naar een analytisch filosofische  fundering van vrijzinnig geloof  OVP  opleiding   door Rev. Dr. J.B. le Grand 16-11-2013</vt:lpstr>
      <vt:lpstr>Systematische theologie is  oorspronkelijk een christelijke discipline Introductie </vt:lpstr>
      <vt:lpstr>Doel van deze lezing is een versie te schetsen van een syste-matische reflectie op een puur vrijzinnige geloofsgemeenschap Enkele opmerkingen vooraf</vt:lpstr>
      <vt:lpstr>Vragen die ik ga proberen te beantwoorden </vt:lpstr>
      <vt:lpstr>Dia 5</vt:lpstr>
      <vt:lpstr>Dia 6</vt:lpstr>
      <vt:lpstr>Hoe definieer je vrijzinnig geloof?  Hoe werkt dat voor andere religies?</vt:lpstr>
      <vt:lpstr>Wat is de identiteit van een puur vrijzinnig geloof? HET CONCEPT VAN HET RELIGIEUZE HOEFIJZER</vt:lpstr>
      <vt:lpstr>DE PKN OMVAT DE LINKERHELFT VAN HET HOEFIJZER  Identiteit wordt bepaalt door de inhoud van het geloof</vt:lpstr>
      <vt:lpstr>EEN PUUR VRIJZINNIGE GELOOFSGEMEENSCHAP OMVAT DE ONDERSTE HELFT Identiteit wordt bepaald door het ontkennen van sterke en gedetailleerde waarheidsclaims</vt:lpstr>
      <vt:lpstr>Definitie van Vrijzinnig geloof</vt:lpstr>
      <vt:lpstr>Vrijzinnig christelijke groepen zoals de Remonstranten, VVP en Doopsgezinden zitten in de linker onderhoek Waar zit de NPB?</vt:lpstr>
      <vt:lpstr>WAAR ZIT DE NPB?</vt:lpstr>
      <vt:lpstr>Voorbeelden van geloofsgemeenschappen die alle vrijzinnigen afdekken: Unitarian Universalists (USA) en Unitarians (VK)</vt:lpstr>
      <vt:lpstr>Waarom zien vrijzinnigen af van waarheidsclaims?</vt:lpstr>
      <vt:lpstr>Wat zijn de alternatieven voor vrijzinnig geloof?</vt:lpstr>
      <vt:lpstr>UITBREIDING VAN HET HOEFIJZERMODEL NAAR VERSCHILLENDE METARELIGIES </vt:lpstr>
      <vt:lpstr>UITBREIDING VAN HET RELIGIEUZE HOEFIJZER</vt:lpstr>
      <vt:lpstr>Waarom vrijzinnig en niet één van de alternatieven?</vt:lpstr>
      <vt:lpstr>Wat is spirituele groei in de vrijzinnige context</vt:lpstr>
      <vt:lpstr>GEDURENDE SUCCESVOLLE THERAPIE WORDEN HET ZELFBEELD EN DE IDEALE ZELF STEEDS MEER GELIJK Dit is de belangrijkste eigenschap van persoonlijke groei</vt:lpstr>
      <vt:lpstr>MET ROGERS’ CONCEPT VAN GROEI, KUNNEN VRIJZINNIGEN SPIRITUELE GROEI DEFINIEREN</vt:lpstr>
      <vt:lpstr>SPIRITUELE GROEI KAN LEIDEN TOT EEN VERANDERING IN ETHIEK EN METAFYSISCH BEGRIP</vt:lpstr>
      <vt:lpstr>Dia 24</vt:lpstr>
      <vt:lpstr>VRIJZINNIGHEID IS UNIEK IN ZIJN MANIER VAN OMGAAN MET SPIRITUELE GROEI</vt:lpstr>
      <vt:lpstr>VRIJZINNIGEN ZICH AAN HET CREEREN VAN HELPENDE RELATIES WANT DIE ZORGEN VOOR SPIRITUELE GROEI</vt:lpstr>
      <vt:lpstr>WAAR VERBINDEN WE ONS AAN?</vt:lpstr>
      <vt:lpstr>Dia 28</vt:lpstr>
      <vt:lpstr>   Het gaat om jouw zoektocht,  niet om ons levensanker  Hoe kunnen we de Vrijzinnigheid weer eigentijds maken?  OVP  opleiding   door Rev. Dr. J.B. le Grand 15-2-2014</vt:lpstr>
      <vt:lpstr>Mensen lopen meestal dezelfde stadia van bewustzijn door Ken Wilber: Stadia van bewustzijn  </vt:lpstr>
      <vt:lpstr>BEWUSTZIJNSNIVEAUS IN GROEPEN</vt:lpstr>
      <vt:lpstr>DE PREMODERNE KERK HEEFT EEN ROOD OF AMBER DOMINANT DISCOURSE </vt:lpstr>
      <vt:lpstr>DE MODERNE KERK HEEFT EEN ORANJE DOMINANT DISCOURSE </vt:lpstr>
      <vt:lpstr>DE POSTMODERNE KERK HEEFT EEN GROEN DOMINANT DISCOURSE </vt:lpstr>
      <vt:lpstr>DE POST-POSTMODERNE KERK HEEFT EEN BLAUW TOT VIOLET DOMINANT DISCOURSE </vt:lpstr>
      <vt:lpstr>Dia 36</vt:lpstr>
      <vt:lpstr>PIJLER 1: KRITISCHE REFLECTIE</vt:lpstr>
      <vt:lpstr>PIJLER 2: PLURALISME</vt:lpstr>
      <vt:lpstr>PIJLER 3: INTEGRATIE</vt:lpstr>
      <vt:lpstr>PIJLER 4: BOVEN-PERSOONLIJK BEWUSTZIJN</vt:lpstr>
      <vt:lpstr>VOORBEELD 1: UNITARIAN UNIVERSALISTS IN DE VS. Discours: Groen tot Blauw</vt:lpstr>
      <vt:lpstr>There are seven principles which Unitarian Universalist congregations affirm and promote: </vt:lpstr>
      <vt:lpstr>Unitarian Universalism (UU) draws from many sources: </vt:lpstr>
      <vt:lpstr>VOORBEELD 2: SOEFISME Dominant discours Blauw</vt:lpstr>
      <vt:lpstr>VOORBEELD 4: PLUM VILLAGE Dominant discours Indigo</vt:lpstr>
      <vt:lpstr>JONGE MENSEN WILLEN ZICH NIET COMMITTEREN AAN EEN GEMEENSCHAP DIE KLEM ZET</vt:lpstr>
      <vt:lpstr>HOE CREEREN WE EEN GEMEENSCHAP DIE ONTKLEMT? De Amerikaanse psycholoog Carl Rogers als leermeester</vt:lpstr>
      <vt:lpstr>HOE ZIET ZO’N GEMEENSCHAP ERUIT? </vt:lpstr>
      <vt:lpstr>WAT IS DE ROL VAN DE CHRISTELIJKE TRADITIE? </vt:lpstr>
      <vt:lpstr>INITIATIEVEN VAN ONDEROP</vt:lpstr>
      <vt:lpstr>ACTIVITEITEN </vt:lpstr>
      <vt:lpstr>ROL EN PLAATS VAN DE VOORGANGER </vt:lpstr>
      <vt:lpstr>DE ZONDAGMORGEN</vt:lpstr>
      <vt:lpstr>DE ZONDAGMORGEN (2)</vt:lpstr>
      <vt:lpstr>DE INRICHTING VAN HET GEBOUW</vt:lpstr>
      <vt:lpstr>HOE PRESENTEREN WE ONZE IDENTITEIT NAAR BUITEN?</vt:lpstr>
      <vt:lpstr>INBEDDING IN LANDELIJKE EN NATIONALE ORGANISATIES</vt:lpstr>
      <vt:lpstr>ER IS WERK AAN DE WINKEL!</vt:lpstr>
      <vt:lpstr>DE VERANDERINGEN DIE NODIG ZIJN ZIJN VEEL MEER DAN EEN KOSMETISCHE INGREEP (1)</vt:lpstr>
      <vt:lpstr>DE VERANDERINGEN DIE NODIG ZIJN ZIJN VEEL MEER DAN EEN KOSMETISCHE INGREEP (1)</vt:lpstr>
      <vt:lpstr>DE VERANDERINGEN DIE NODIG ZIJN ZIJN VEEL MEER DAN EEN KOSMETISCHE INGREEP (1)</vt:lpstr>
      <vt:lpstr>DE VERANDERINGEN DIE NODIG ZIJN ZIJN VEEL MEER DAN EEN KOSMETISCHE INGREEP (1)</vt:lpstr>
      <vt:lpstr>DE VERANDERINGEN DIE NODIG ZIJN ZIJN VEEL MEER DAN EEN KOSMETISCHE INGREEP (2)</vt:lpstr>
    </vt:vector>
  </TitlesOfParts>
  <Company>The Boston Consulting 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Uniterian Universalism  een andere manier van vrijzinnig geloven</dc:title>
  <dc:creator>BCG</dc:creator>
  <cp:lastModifiedBy>Windows</cp:lastModifiedBy>
  <cp:revision>77</cp:revision>
  <dcterms:created xsi:type="dcterms:W3CDTF">1999-03-15T00:43:16Z</dcterms:created>
  <dcterms:modified xsi:type="dcterms:W3CDTF">2014-08-26T12:48:47Z</dcterms:modified>
</cp:coreProperties>
</file>